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0" r:id="rId3"/>
    <p:sldId id="263" r:id="rId4"/>
    <p:sldId id="264" r:id="rId5"/>
    <p:sldId id="274" r:id="rId6"/>
    <p:sldId id="265" r:id="rId7"/>
    <p:sldId id="275" r:id="rId8"/>
    <p:sldId id="276" r:id="rId9"/>
    <p:sldId id="277" r:id="rId10"/>
    <p:sldId id="278" r:id="rId11"/>
    <p:sldId id="281" r:id="rId12"/>
    <p:sldId id="279" r:id="rId13"/>
    <p:sldId id="280" r:id="rId14"/>
    <p:sldId id="266" r:id="rId15"/>
    <p:sldId id="283" r:id="rId16"/>
    <p:sldId id="284" r:id="rId17"/>
    <p:sldId id="288" r:id="rId18"/>
    <p:sldId id="285" r:id="rId19"/>
    <p:sldId id="286" r:id="rId20"/>
    <p:sldId id="287" r:id="rId21"/>
    <p:sldId id="267" r:id="rId22"/>
    <p:sldId id="289" r:id="rId23"/>
    <p:sldId id="268" r:id="rId24"/>
    <p:sldId id="269" r:id="rId25"/>
    <p:sldId id="292" r:id="rId26"/>
    <p:sldId id="291" r:id="rId27"/>
    <p:sldId id="293" r:id="rId28"/>
    <p:sldId id="294" r:id="rId29"/>
    <p:sldId id="272" r:id="rId30"/>
    <p:sldId id="295" r:id="rId31"/>
    <p:sldId id="296" r:id="rId32"/>
    <p:sldId id="27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FFFFCC"/>
    <a:srgbClr val="FF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3" d="100"/>
          <a:sy n="63" d="100"/>
        </p:scale>
        <p:origin x="772"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41FF0-913C-F3DE-BF75-8EDB1D25A6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393DCC40-D8C2-D857-49BD-EB0CDC91F2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DE1C313B-B4F6-60DE-A184-1026BD560952}"/>
              </a:ext>
            </a:extLst>
          </p:cNvPr>
          <p:cNvSpPr>
            <a:spLocks noGrp="1"/>
          </p:cNvSpPr>
          <p:nvPr>
            <p:ph type="dt" sz="half" idx="10"/>
          </p:nvPr>
        </p:nvSpPr>
        <p:spPr/>
        <p:txBody>
          <a:bodyPr/>
          <a:lstStyle/>
          <a:p>
            <a:fld id="{24911EDE-F594-49EC-87F4-5398D8BCB0C7}" type="datetimeFigureOut">
              <a:rPr lang="en-SG" smtClean="0"/>
              <a:t>6/5/2025</a:t>
            </a:fld>
            <a:endParaRPr lang="en-SG"/>
          </a:p>
        </p:txBody>
      </p:sp>
      <p:sp>
        <p:nvSpPr>
          <p:cNvPr id="5" name="Footer Placeholder 4">
            <a:extLst>
              <a:ext uri="{FF2B5EF4-FFF2-40B4-BE49-F238E27FC236}">
                <a16:creationId xmlns:a16="http://schemas.microsoft.com/office/drawing/2014/main" id="{BD9DEEB1-DAF6-1FAA-B6D3-94ADFAE8FB6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9952AFD1-53A7-AEA0-890F-B0B59F9990EC}"/>
              </a:ext>
            </a:extLst>
          </p:cNvPr>
          <p:cNvSpPr>
            <a:spLocks noGrp="1"/>
          </p:cNvSpPr>
          <p:nvPr>
            <p:ph type="sldNum" sz="quarter" idx="12"/>
          </p:nvPr>
        </p:nvSpPr>
        <p:spPr/>
        <p:txBody>
          <a:bodyPr/>
          <a:lstStyle/>
          <a:p>
            <a:fld id="{15E0882D-78E4-4E7E-9B35-CA901E76F7F2}" type="slidenum">
              <a:rPr lang="en-SG" smtClean="0"/>
              <a:t>‹#›</a:t>
            </a:fld>
            <a:endParaRPr lang="en-SG"/>
          </a:p>
        </p:txBody>
      </p:sp>
    </p:spTree>
    <p:extLst>
      <p:ext uri="{BB962C8B-B14F-4D97-AF65-F5344CB8AC3E}">
        <p14:creationId xmlns:p14="http://schemas.microsoft.com/office/powerpoint/2010/main" val="23484571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7AFF1-9CD3-F279-CBBF-DF58B978761B}"/>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7D843C99-6D50-4D7A-3FF2-142C7B95A8D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0DC8FDB-6A93-F4EF-5653-5BAC417A9B8C}"/>
              </a:ext>
            </a:extLst>
          </p:cNvPr>
          <p:cNvSpPr>
            <a:spLocks noGrp="1"/>
          </p:cNvSpPr>
          <p:nvPr>
            <p:ph type="dt" sz="half" idx="10"/>
          </p:nvPr>
        </p:nvSpPr>
        <p:spPr/>
        <p:txBody>
          <a:bodyPr/>
          <a:lstStyle/>
          <a:p>
            <a:fld id="{24911EDE-F594-49EC-87F4-5398D8BCB0C7}" type="datetimeFigureOut">
              <a:rPr lang="en-SG" smtClean="0"/>
              <a:t>6/5/2025</a:t>
            </a:fld>
            <a:endParaRPr lang="en-SG"/>
          </a:p>
        </p:txBody>
      </p:sp>
      <p:sp>
        <p:nvSpPr>
          <p:cNvPr id="5" name="Footer Placeholder 4">
            <a:extLst>
              <a:ext uri="{FF2B5EF4-FFF2-40B4-BE49-F238E27FC236}">
                <a16:creationId xmlns:a16="http://schemas.microsoft.com/office/drawing/2014/main" id="{3065B214-2154-7DA4-4A66-5C7FCE07E8C9}"/>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989C87C-7B54-1D3C-F5BC-0087CD947B81}"/>
              </a:ext>
            </a:extLst>
          </p:cNvPr>
          <p:cNvSpPr>
            <a:spLocks noGrp="1"/>
          </p:cNvSpPr>
          <p:nvPr>
            <p:ph type="sldNum" sz="quarter" idx="12"/>
          </p:nvPr>
        </p:nvSpPr>
        <p:spPr/>
        <p:txBody>
          <a:bodyPr/>
          <a:lstStyle/>
          <a:p>
            <a:fld id="{15E0882D-78E4-4E7E-9B35-CA901E76F7F2}" type="slidenum">
              <a:rPr lang="en-SG" smtClean="0"/>
              <a:t>‹#›</a:t>
            </a:fld>
            <a:endParaRPr lang="en-SG"/>
          </a:p>
        </p:txBody>
      </p:sp>
    </p:spTree>
    <p:extLst>
      <p:ext uri="{BB962C8B-B14F-4D97-AF65-F5344CB8AC3E}">
        <p14:creationId xmlns:p14="http://schemas.microsoft.com/office/powerpoint/2010/main" val="3312880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AC64C2-79BB-7319-8D67-82BDFE7E4BE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BEE9F669-FC65-BE04-A33A-26D2A04FE7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82EC6B3-4C75-0EE3-EAC4-D9D3BD6B5587}"/>
              </a:ext>
            </a:extLst>
          </p:cNvPr>
          <p:cNvSpPr>
            <a:spLocks noGrp="1"/>
          </p:cNvSpPr>
          <p:nvPr>
            <p:ph type="dt" sz="half" idx="10"/>
          </p:nvPr>
        </p:nvSpPr>
        <p:spPr/>
        <p:txBody>
          <a:bodyPr/>
          <a:lstStyle/>
          <a:p>
            <a:fld id="{24911EDE-F594-49EC-87F4-5398D8BCB0C7}" type="datetimeFigureOut">
              <a:rPr lang="en-SG" smtClean="0"/>
              <a:t>6/5/2025</a:t>
            </a:fld>
            <a:endParaRPr lang="en-SG"/>
          </a:p>
        </p:txBody>
      </p:sp>
      <p:sp>
        <p:nvSpPr>
          <p:cNvPr id="5" name="Footer Placeholder 4">
            <a:extLst>
              <a:ext uri="{FF2B5EF4-FFF2-40B4-BE49-F238E27FC236}">
                <a16:creationId xmlns:a16="http://schemas.microsoft.com/office/drawing/2014/main" id="{BF1FC315-5AD4-8593-CAFB-E5811AC0B79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7B77BBB-8DC1-C28B-2F7D-AB9DC82D69CB}"/>
              </a:ext>
            </a:extLst>
          </p:cNvPr>
          <p:cNvSpPr>
            <a:spLocks noGrp="1"/>
          </p:cNvSpPr>
          <p:nvPr>
            <p:ph type="sldNum" sz="quarter" idx="12"/>
          </p:nvPr>
        </p:nvSpPr>
        <p:spPr/>
        <p:txBody>
          <a:bodyPr/>
          <a:lstStyle/>
          <a:p>
            <a:fld id="{15E0882D-78E4-4E7E-9B35-CA901E76F7F2}" type="slidenum">
              <a:rPr lang="en-SG" smtClean="0"/>
              <a:t>‹#›</a:t>
            </a:fld>
            <a:endParaRPr lang="en-SG"/>
          </a:p>
        </p:txBody>
      </p:sp>
    </p:spTree>
    <p:extLst>
      <p:ext uri="{BB962C8B-B14F-4D97-AF65-F5344CB8AC3E}">
        <p14:creationId xmlns:p14="http://schemas.microsoft.com/office/powerpoint/2010/main" val="5309552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08384-4AFC-7433-6D56-F8482C779843}"/>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01CA0F1-0FC2-057D-5398-35BCDBF66DB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265E915-21C0-CB71-375B-8D6131DBA369}"/>
              </a:ext>
            </a:extLst>
          </p:cNvPr>
          <p:cNvSpPr>
            <a:spLocks noGrp="1"/>
          </p:cNvSpPr>
          <p:nvPr>
            <p:ph type="dt" sz="half" idx="10"/>
          </p:nvPr>
        </p:nvSpPr>
        <p:spPr/>
        <p:txBody>
          <a:bodyPr/>
          <a:lstStyle/>
          <a:p>
            <a:fld id="{24911EDE-F594-49EC-87F4-5398D8BCB0C7}" type="datetimeFigureOut">
              <a:rPr lang="en-SG" smtClean="0"/>
              <a:t>6/5/2025</a:t>
            </a:fld>
            <a:endParaRPr lang="en-SG"/>
          </a:p>
        </p:txBody>
      </p:sp>
      <p:sp>
        <p:nvSpPr>
          <p:cNvPr id="5" name="Footer Placeholder 4">
            <a:extLst>
              <a:ext uri="{FF2B5EF4-FFF2-40B4-BE49-F238E27FC236}">
                <a16:creationId xmlns:a16="http://schemas.microsoft.com/office/drawing/2014/main" id="{60ADE066-3443-E679-70F3-B00409A1E67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AAB5C6D4-8D55-6F8C-225F-C597F9CE86A3}"/>
              </a:ext>
            </a:extLst>
          </p:cNvPr>
          <p:cNvSpPr>
            <a:spLocks noGrp="1"/>
          </p:cNvSpPr>
          <p:nvPr>
            <p:ph type="sldNum" sz="quarter" idx="12"/>
          </p:nvPr>
        </p:nvSpPr>
        <p:spPr/>
        <p:txBody>
          <a:bodyPr/>
          <a:lstStyle/>
          <a:p>
            <a:fld id="{15E0882D-78E4-4E7E-9B35-CA901E76F7F2}" type="slidenum">
              <a:rPr lang="en-SG" smtClean="0"/>
              <a:t>‹#›</a:t>
            </a:fld>
            <a:endParaRPr lang="en-SG"/>
          </a:p>
        </p:txBody>
      </p:sp>
    </p:spTree>
    <p:extLst>
      <p:ext uri="{BB962C8B-B14F-4D97-AF65-F5344CB8AC3E}">
        <p14:creationId xmlns:p14="http://schemas.microsoft.com/office/powerpoint/2010/main" val="11294582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3536E-8A79-3E85-D096-7B67E38E87E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8E70D987-1B5D-43AF-6A5C-DEA2E420D92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B45B3CB-09F5-D42E-7FDE-ED781CDCD330}"/>
              </a:ext>
            </a:extLst>
          </p:cNvPr>
          <p:cNvSpPr>
            <a:spLocks noGrp="1"/>
          </p:cNvSpPr>
          <p:nvPr>
            <p:ph type="dt" sz="half" idx="10"/>
          </p:nvPr>
        </p:nvSpPr>
        <p:spPr/>
        <p:txBody>
          <a:bodyPr/>
          <a:lstStyle/>
          <a:p>
            <a:fld id="{24911EDE-F594-49EC-87F4-5398D8BCB0C7}" type="datetimeFigureOut">
              <a:rPr lang="en-SG" smtClean="0"/>
              <a:t>6/5/2025</a:t>
            </a:fld>
            <a:endParaRPr lang="en-SG"/>
          </a:p>
        </p:txBody>
      </p:sp>
      <p:sp>
        <p:nvSpPr>
          <p:cNvPr id="5" name="Footer Placeholder 4">
            <a:extLst>
              <a:ext uri="{FF2B5EF4-FFF2-40B4-BE49-F238E27FC236}">
                <a16:creationId xmlns:a16="http://schemas.microsoft.com/office/drawing/2014/main" id="{1D966D2D-964E-54FF-741B-3DF988AACB7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C54AA43C-EE07-17AE-79C1-C49196C3A49A}"/>
              </a:ext>
            </a:extLst>
          </p:cNvPr>
          <p:cNvSpPr>
            <a:spLocks noGrp="1"/>
          </p:cNvSpPr>
          <p:nvPr>
            <p:ph type="sldNum" sz="quarter" idx="12"/>
          </p:nvPr>
        </p:nvSpPr>
        <p:spPr/>
        <p:txBody>
          <a:bodyPr/>
          <a:lstStyle/>
          <a:p>
            <a:fld id="{15E0882D-78E4-4E7E-9B35-CA901E76F7F2}" type="slidenum">
              <a:rPr lang="en-SG" smtClean="0"/>
              <a:t>‹#›</a:t>
            </a:fld>
            <a:endParaRPr lang="en-SG"/>
          </a:p>
        </p:txBody>
      </p:sp>
    </p:spTree>
    <p:extLst>
      <p:ext uri="{BB962C8B-B14F-4D97-AF65-F5344CB8AC3E}">
        <p14:creationId xmlns:p14="http://schemas.microsoft.com/office/powerpoint/2010/main" val="11677181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49FA9C-FC50-9DAF-E8A1-E682CF9EFF1B}"/>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B89C3F19-4EB2-879D-461D-FA5492565F1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59A88F79-B271-5304-DE0A-7CFE93619F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CB89CCE2-2130-FC4D-1174-6F4280C0E8BC}"/>
              </a:ext>
            </a:extLst>
          </p:cNvPr>
          <p:cNvSpPr>
            <a:spLocks noGrp="1"/>
          </p:cNvSpPr>
          <p:nvPr>
            <p:ph type="dt" sz="half" idx="10"/>
          </p:nvPr>
        </p:nvSpPr>
        <p:spPr/>
        <p:txBody>
          <a:bodyPr/>
          <a:lstStyle/>
          <a:p>
            <a:fld id="{24911EDE-F594-49EC-87F4-5398D8BCB0C7}" type="datetimeFigureOut">
              <a:rPr lang="en-SG" smtClean="0"/>
              <a:t>6/5/2025</a:t>
            </a:fld>
            <a:endParaRPr lang="en-SG"/>
          </a:p>
        </p:txBody>
      </p:sp>
      <p:sp>
        <p:nvSpPr>
          <p:cNvPr id="6" name="Footer Placeholder 5">
            <a:extLst>
              <a:ext uri="{FF2B5EF4-FFF2-40B4-BE49-F238E27FC236}">
                <a16:creationId xmlns:a16="http://schemas.microsoft.com/office/drawing/2014/main" id="{4FADD962-BF34-8CD1-8102-7417499C0C2D}"/>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4E4E1B3-F9CD-6CF0-8ED5-AB94F63962D3}"/>
              </a:ext>
            </a:extLst>
          </p:cNvPr>
          <p:cNvSpPr>
            <a:spLocks noGrp="1"/>
          </p:cNvSpPr>
          <p:nvPr>
            <p:ph type="sldNum" sz="quarter" idx="12"/>
          </p:nvPr>
        </p:nvSpPr>
        <p:spPr/>
        <p:txBody>
          <a:bodyPr/>
          <a:lstStyle/>
          <a:p>
            <a:fld id="{15E0882D-78E4-4E7E-9B35-CA901E76F7F2}" type="slidenum">
              <a:rPr lang="en-SG" smtClean="0"/>
              <a:t>‹#›</a:t>
            </a:fld>
            <a:endParaRPr lang="en-SG"/>
          </a:p>
        </p:txBody>
      </p:sp>
    </p:spTree>
    <p:extLst>
      <p:ext uri="{BB962C8B-B14F-4D97-AF65-F5344CB8AC3E}">
        <p14:creationId xmlns:p14="http://schemas.microsoft.com/office/powerpoint/2010/main" val="352622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0AEEC-3C7F-3004-B119-E54EF2FBDBA2}"/>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3C61EF0D-BB76-A63F-DFC2-162BED2586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765B1C-27B2-7777-2067-18B64CB190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7A825D46-A97F-C945-77FC-003C486492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D529A0-9642-0B98-44E1-5FB63FB633F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8007DC24-118C-8D6C-A517-30ADA46BC6A5}"/>
              </a:ext>
            </a:extLst>
          </p:cNvPr>
          <p:cNvSpPr>
            <a:spLocks noGrp="1"/>
          </p:cNvSpPr>
          <p:nvPr>
            <p:ph type="dt" sz="half" idx="10"/>
          </p:nvPr>
        </p:nvSpPr>
        <p:spPr/>
        <p:txBody>
          <a:bodyPr/>
          <a:lstStyle/>
          <a:p>
            <a:fld id="{24911EDE-F594-49EC-87F4-5398D8BCB0C7}" type="datetimeFigureOut">
              <a:rPr lang="en-SG" smtClean="0"/>
              <a:t>6/5/2025</a:t>
            </a:fld>
            <a:endParaRPr lang="en-SG"/>
          </a:p>
        </p:txBody>
      </p:sp>
      <p:sp>
        <p:nvSpPr>
          <p:cNvPr id="8" name="Footer Placeholder 7">
            <a:extLst>
              <a:ext uri="{FF2B5EF4-FFF2-40B4-BE49-F238E27FC236}">
                <a16:creationId xmlns:a16="http://schemas.microsoft.com/office/drawing/2014/main" id="{CA8A5BB7-0F55-EFDE-99FD-4D1570D570B9}"/>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55253BE7-8B03-77F6-0162-8420ECE17941}"/>
              </a:ext>
            </a:extLst>
          </p:cNvPr>
          <p:cNvSpPr>
            <a:spLocks noGrp="1"/>
          </p:cNvSpPr>
          <p:nvPr>
            <p:ph type="sldNum" sz="quarter" idx="12"/>
          </p:nvPr>
        </p:nvSpPr>
        <p:spPr/>
        <p:txBody>
          <a:bodyPr/>
          <a:lstStyle/>
          <a:p>
            <a:fld id="{15E0882D-78E4-4E7E-9B35-CA901E76F7F2}" type="slidenum">
              <a:rPr lang="en-SG" smtClean="0"/>
              <a:t>‹#›</a:t>
            </a:fld>
            <a:endParaRPr lang="en-SG"/>
          </a:p>
        </p:txBody>
      </p:sp>
    </p:spTree>
    <p:extLst>
      <p:ext uri="{BB962C8B-B14F-4D97-AF65-F5344CB8AC3E}">
        <p14:creationId xmlns:p14="http://schemas.microsoft.com/office/powerpoint/2010/main" val="6639904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80C2C-CFA1-63C0-B59E-71569638C0C0}"/>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34A24D1F-EDEF-5B93-7542-5E9BC298941A}"/>
              </a:ext>
            </a:extLst>
          </p:cNvPr>
          <p:cNvSpPr>
            <a:spLocks noGrp="1"/>
          </p:cNvSpPr>
          <p:nvPr>
            <p:ph type="dt" sz="half" idx="10"/>
          </p:nvPr>
        </p:nvSpPr>
        <p:spPr/>
        <p:txBody>
          <a:bodyPr/>
          <a:lstStyle/>
          <a:p>
            <a:fld id="{24911EDE-F594-49EC-87F4-5398D8BCB0C7}" type="datetimeFigureOut">
              <a:rPr lang="en-SG" smtClean="0"/>
              <a:t>6/5/2025</a:t>
            </a:fld>
            <a:endParaRPr lang="en-SG"/>
          </a:p>
        </p:txBody>
      </p:sp>
      <p:sp>
        <p:nvSpPr>
          <p:cNvPr id="4" name="Footer Placeholder 3">
            <a:extLst>
              <a:ext uri="{FF2B5EF4-FFF2-40B4-BE49-F238E27FC236}">
                <a16:creationId xmlns:a16="http://schemas.microsoft.com/office/drawing/2014/main" id="{C20B33DF-EA71-3233-55B3-E7462DE5B5A8}"/>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7A8091A-0066-057B-3AEE-B75058EB2B80}"/>
              </a:ext>
            </a:extLst>
          </p:cNvPr>
          <p:cNvSpPr>
            <a:spLocks noGrp="1"/>
          </p:cNvSpPr>
          <p:nvPr>
            <p:ph type="sldNum" sz="quarter" idx="12"/>
          </p:nvPr>
        </p:nvSpPr>
        <p:spPr/>
        <p:txBody>
          <a:bodyPr/>
          <a:lstStyle/>
          <a:p>
            <a:fld id="{15E0882D-78E4-4E7E-9B35-CA901E76F7F2}" type="slidenum">
              <a:rPr lang="en-SG" smtClean="0"/>
              <a:t>‹#›</a:t>
            </a:fld>
            <a:endParaRPr lang="en-SG"/>
          </a:p>
        </p:txBody>
      </p:sp>
    </p:spTree>
    <p:extLst>
      <p:ext uri="{BB962C8B-B14F-4D97-AF65-F5344CB8AC3E}">
        <p14:creationId xmlns:p14="http://schemas.microsoft.com/office/powerpoint/2010/main" val="40426919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132D45-535B-B52A-ACBD-84D04EDAD941}"/>
              </a:ext>
            </a:extLst>
          </p:cNvPr>
          <p:cNvSpPr>
            <a:spLocks noGrp="1"/>
          </p:cNvSpPr>
          <p:nvPr>
            <p:ph type="dt" sz="half" idx="10"/>
          </p:nvPr>
        </p:nvSpPr>
        <p:spPr/>
        <p:txBody>
          <a:bodyPr/>
          <a:lstStyle/>
          <a:p>
            <a:fld id="{24911EDE-F594-49EC-87F4-5398D8BCB0C7}" type="datetimeFigureOut">
              <a:rPr lang="en-SG" smtClean="0"/>
              <a:t>6/5/2025</a:t>
            </a:fld>
            <a:endParaRPr lang="en-SG"/>
          </a:p>
        </p:txBody>
      </p:sp>
      <p:sp>
        <p:nvSpPr>
          <p:cNvPr id="3" name="Footer Placeholder 2">
            <a:extLst>
              <a:ext uri="{FF2B5EF4-FFF2-40B4-BE49-F238E27FC236}">
                <a16:creationId xmlns:a16="http://schemas.microsoft.com/office/drawing/2014/main" id="{4DC469F5-4ADE-CDF8-5015-BF8B3D3B623F}"/>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77520F8C-5CD7-FB89-A58A-5BC534D42CD6}"/>
              </a:ext>
            </a:extLst>
          </p:cNvPr>
          <p:cNvSpPr>
            <a:spLocks noGrp="1"/>
          </p:cNvSpPr>
          <p:nvPr>
            <p:ph type="sldNum" sz="quarter" idx="12"/>
          </p:nvPr>
        </p:nvSpPr>
        <p:spPr/>
        <p:txBody>
          <a:bodyPr/>
          <a:lstStyle/>
          <a:p>
            <a:fld id="{15E0882D-78E4-4E7E-9B35-CA901E76F7F2}" type="slidenum">
              <a:rPr lang="en-SG" smtClean="0"/>
              <a:t>‹#›</a:t>
            </a:fld>
            <a:endParaRPr lang="en-SG"/>
          </a:p>
        </p:txBody>
      </p:sp>
    </p:spTree>
    <p:extLst>
      <p:ext uri="{BB962C8B-B14F-4D97-AF65-F5344CB8AC3E}">
        <p14:creationId xmlns:p14="http://schemas.microsoft.com/office/powerpoint/2010/main" val="25702937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311760-622F-2378-49A9-23C25073B4B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07A4F779-544F-07DB-362D-0780D1F53F0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56B0DA09-799F-AECC-6D8F-CBB1504E38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FD78F8-1E2F-B3FC-BE81-1204C4D08F34}"/>
              </a:ext>
            </a:extLst>
          </p:cNvPr>
          <p:cNvSpPr>
            <a:spLocks noGrp="1"/>
          </p:cNvSpPr>
          <p:nvPr>
            <p:ph type="dt" sz="half" idx="10"/>
          </p:nvPr>
        </p:nvSpPr>
        <p:spPr/>
        <p:txBody>
          <a:bodyPr/>
          <a:lstStyle/>
          <a:p>
            <a:fld id="{24911EDE-F594-49EC-87F4-5398D8BCB0C7}" type="datetimeFigureOut">
              <a:rPr lang="en-SG" smtClean="0"/>
              <a:t>6/5/2025</a:t>
            </a:fld>
            <a:endParaRPr lang="en-SG"/>
          </a:p>
        </p:txBody>
      </p:sp>
      <p:sp>
        <p:nvSpPr>
          <p:cNvPr id="6" name="Footer Placeholder 5">
            <a:extLst>
              <a:ext uri="{FF2B5EF4-FFF2-40B4-BE49-F238E27FC236}">
                <a16:creationId xmlns:a16="http://schemas.microsoft.com/office/drawing/2014/main" id="{280C06E9-226B-34D2-532B-7557C4F8078A}"/>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4A9D6DFC-1D8B-389F-C852-0F49F834F5CE}"/>
              </a:ext>
            </a:extLst>
          </p:cNvPr>
          <p:cNvSpPr>
            <a:spLocks noGrp="1"/>
          </p:cNvSpPr>
          <p:nvPr>
            <p:ph type="sldNum" sz="quarter" idx="12"/>
          </p:nvPr>
        </p:nvSpPr>
        <p:spPr/>
        <p:txBody>
          <a:bodyPr/>
          <a:lstStyle/>
          <a:p>
            <a:fld id="{15E0882D-78E4-4E7E-9B35-CA901E76F7F2}" type="slidenum">
              <a:rPr lang="en-SG" smtClean="0"/>
              <a:t>‹#›</a:t>
            </a:fld>
            <a:endParaRPr lang="en-SG"/>
          </a:p>
        </p:txBody>
      </p:sp>
    </p:spTree>
    <p:extLst>
      <p:ext uri="{BB962C8B-B14F-4D97-AF65-F5344CB8AC3E}">
        <p14:creationId xmlns:p14="http://schemas.microsoft.com/office/powerpoint/2010/main" val="625856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DCF1F-085E-B511-265C-8FC816FF28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6C209B7C-3E7A-E564-2969-0170C087C2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32A7D2E5-53C4-394A-BEF5-820F23307B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1B29C0-1AAC-10DA-8A75-44C6FC464249}"/>
              </a:ext>
            </a:extLst>
          </p:cNvPr>
          <p:cNvSpPr>
            <a:spLocks noGrp="1"/>
          </p:cNvSpPr>
          <p:nvPr>
            <p:ph type="dt" sz="half" idx="10"/>
          </p:nvPr>
        </p:nvSpPr>
        <p:spPr/>
        <p:txBody>
          <a:bodyPr/>
          <a:lstStyle/>
          <a:p>
            <a:fld id="{24911EDE-F594-49EC-87F4-5398D8BCB0C7}" type="datetimeFigureOut">
              <a:rPr lang="en-SG" smtClean="0"/>
              <a:t>6/5/2025</a:t>
            </a:fld>
            <a:endParaRPr lang="en-SG"/>
          </a:p>
        </p:txBody>
      </p:sp>
      <p:sp>
        <p:nvSpPr>
          <p:cNvPr id="6" name="Footer Placeholder 5">
            <a:extLst>
              <a:ext uri="{FF2B5EF4-FFF2-40B4-BE49-F238E27FC236}">
                <a16:creationId xmlns:a16="http://schemas.microsoft.com/office/drawing/2014/main" id="{B23236A3-A6AF-479F-2935-FF4BC535D736}"/>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349D5A9E-F9E9-CB18-061D-6C9CD14D018F}"/>
              </a:ext>
            </a:extLst>
          </p:cNvPr>
          <p:cNvSpPr>
            <a:spLocks noGrp="1"/>
          </p:cNvSpPr>
          <p:nvPr>
            <p:ph type="sldNum" sz="quarter" idx="12"/>
          </p:nvPr>
        </p:nvSpPr>
        <p:spPr/>
        <p:txBody>
          <a:bodyPr/>
          <a:lstStyle/>
          <a:p>
            <a:fld id="{15E0882D-78E4-4E7E-9B35-CA901E76F7F2}" type="slidenum">
              <a:rPr lang="en-SG" smtClean="0"/>
              <a:t>‹#›</a:t>
            </a:fld>
            <a:endParaRPr lang="en-SG"/>
          </a:p>
        </p:txBody>
      </p:sp>
    </p:spTree>
    <p:extLst>
      <p:ext uri="{BB962C8B-B14F-4D97-AF65-F5344CB8AC3E}">
        <p14:creationId xmlns:p14="http://schemas.microsoft.com/office/powerpoint/2010/main" val="30947369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5198020-5842-EBBF-308D-101A121D24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881A6C39-1E4E-4C1F-AF58-72D772712B7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D5F74913-BEBE-8B2E-F5BC-84652B1F86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4911EDE-F594-49EC-87F4-5398D8BCB0C7}" type="datetimeFigureOut">
              <a:rPr lang="en-SG" smtClean="0"/>
              <a:t>6/5/2025</a:t>
            </a:fld>
            <a:endParaRPr lang="en-SG"/>
          </a:p>
        </p:txBody>
      </p:sp>
      <p:sp>
        <p:nvSpPr>
          <p:cNvPr id="5" name="Footer Placeholder 4">
            <a:extLst>
              <a:ext uri="{FF2B5EF4-FFF2-40B4-BE49-F238E27FC236}">
                <a16:creationId xmlns:a16="http://schemas.microsoft.com/office/drawing/2014/main" id="{2D31AE11-3931-B0E6-D6A8-78493A62C9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SG"/>
          </a:p>
        </p:txBody>
      </p:sp>
      <p:sp>
        <p:nvSpPr>
          <p:cNvPr id="6" name="Slide Number Placeholder 5">
            <a:extLst>
              <a:ext uri="{FF2B5EF4-FFF2-40B4-BE49-F238E27FC236}">
                <a16:creationId xmlns:a16="http://schemas.microsoft.com/office/drawing/2014/main" id="{FC957B92-6FCC-6CA3-165A-BE03A0E740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5E0882D-78E4-4E7E-9B35-CA901E76F7F2}" type="slidenum">
              <a:rPr lang="en-SG" smtClean="0"/>
              <a:t>‹#›</a:t>
            </a:fld>
            <a:endParaRPr lang="en-SG"/>
          </a:p>
        </p:txBody>
      </p:sp>
    </p:spTree>
    <p:extLst>
      <p:ext uri="{BB962C8B-B14F-4D97-AF65-F5344CB8AC3E}">
        <p14:creationId xmlns:p14="http://schemas.microsoft.com/office/powerpoint/2010/main" val="22677965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7.xml"/><Relationship Id="rId5" Type="http://schemas.microsoft.com/office/2007/relationships/hdphoto" Target="../media/hdphoto5.wdp"/><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7.xml"/><Relationship Id="rId5" Type="http://schemas.microsoft.com/office/2007/relationships/hdphoto" Target="../media/hdphoto10.wdp"/><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 Id="rId4" Type="http://schemas.microsoft.com/office/2007/relationships/hdphoto" Target="../media/hdphoto11.wdp"/></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047C64-9CF4-4C98-C3C3-0378F2DC576B}"/>
              </a:ext>
            </a:extLst>
          </p:cNvPr>
          <p:cNvSpPr txBox="1"/>
          <p:nvPr/>
        </p:nvSpPr>
        <p:spPr>
          <a:xfrm>
            <a:off x="0" y="1621343"/>
            <a:ext cx="12192000" cy="1631216"/>
          </a:xfrm>
          <a:prstGeom prst="rect">
            <a:avLst/>
          </a:prstGeom>
          <a:noFill/>
        </p:spPr>
        <p:txBody>
          <a:bodyPr wrap="square" rtlCol="0">
            <a:spAutoFit/>
          </a:bodyPr>
          <a:lstStyle/>
          <a:p>
            <a:pPr algn="ctr"/>
            <a:r>
              <a:rPr lang="en-US" sz="5000" b="1" dirty="0" err="1">
                <a:solidFill>
                  <a:srgbClr val="002060"/>
                </a:solidFill>
                <a:latin typeface="Aptos Display" panose="020B0004020202020204" pitchFamily="34" charset="0"/>
                <a:cs typeface="Arial" panose="020B0604020202020204" pitchFamily="34" charset="0"/>
              </a:rPr>
              <a:t>Giới</a:t>
            </a:r>
            <a:r>
              <a:rPr lang="en-US" sz="5000" b="1" dirty="0">
                <a:solidFill>
                  <a:srgbClr val="002060"/>
                </a:solidFill>
                <a:latin typeface="Aptos Display" panose="020B0004020202020204" pitchFamily="34" charset="0"/>
                <a:cs typeface="Arial" panose="020B0604020202020204" pitchFamily="34" charset="0"/>
              </a:rPr>
              <a:t> </a:t>
            </a:r>
            <a:r>
              <a:rPr lang="en-US" sz="5000" b="1" dirty="0" err="1">
                <a:solidFill>
                  <a:srgbClr val="002060"/>
                </a:solidFill>
                <a:latin typeface="Aptos Display" panose="020B0004020202020204" pitchFamily="34" charset="0"/>
                <a:cs typeface="Arial" panose="020B0604020202020204" pitchFamily="34" charset="0"/>
              </a:rPr>
              <a:t>thiệu</a:t>
            </a:r>
            <a:r>
              <a:rPr lang="en-US" sz="5000" b="1" dirty="0">
                <a:solidFill>
                  <a:srgbClr val="002060"/>
                </a:solidFill>
                <a:latin typeface="Aptos Display" panose="020B0004020202020204" pitchFamily="34" charset="0"/>
                <a:cs typeface="Arial" panose="020B0604020202020204" pitchFamily="34" charset="0"/>
              </a:rPr>
              <a:t> </a:t>
            </a:r>
            <a:r>
              <a:rPr lang="en-US" sz="5000" b="1" dirty="0" err="1">
                <a:solidFill>
                  <a:srgbClr val="002060"/>
                </a:solidFill>
                <a:latin typeface="Aptos Display" panose="020B0004020202020204" pitchFamily="34" charset="0"/>
                <a:cs typeface="Arial" panose="020B0604020202020204" pitchFamily="34" charset="0"/>
              </a:rPr>
              <a:t>về</a:t>
            </a:r>
            <a:r>
              <a:rPr lang="en-US" sz="5000" b="1" dirty="0">
                <a:solidFill>
                  <a:srgbClr val="002060"/>
                </a:solidFill>
                <a:latin typeface="Aptos Display" panose="020B0004020202020204" pitchFamily="34" charset="0"/>
                <a:cs typeface="Arial" panose="020B0604020202020204" pitchFamily="34" charset="0"/>
              </a:rPr>
              <a:t> </a:t>
            </a:r>
            <a:r>
              <a:rPr lang="en-US" sz="5000" b="1" dirty="0" err="1">
                <a:solidFill>
                  <a:srgbClr val="002060"/>
                </a:solidFill>
                <a:latin typeface="Aptos Display" panose="020B0004020202020204" pitchFamily="34" charset="0"/>
                <a:cs typeface="Arial" panose="020B0604020202020204" pitchFamily="34" charset="0"/>
              </a:rPr>
              <a:t>ngoại</a:t>
            </a:r>
            <a:r>
              <a:rPr lang="en-US" sz="5000" b="1" dirty="0">
                <a:solidFill>
                  <a:srgbClr val="002060"/>
                </a:solidFill>
                <a:latin typeface="Aptos Display" panose="020B0004020202020204" pitchFamily="34" charset="0"/>
                <a:cs typeface="Arial" panose="020B0604020202020204" pitchFamily="34" charset="0"/>
              </a:rPr>
              <a:t> di </a:t>
            </a:r>
            <a:r>
              <a:rPr lang="en-US" sz="5000" b="1" dirty="0" err="1">
                <a:solidFill>
                  <a:srgbClr val="002060"/>
                </a:solidFill>
                <a:latin typeface="Aptos Display" panose="020B0004020202020204" pitchFamily="34" charset="0"/>
                <a:cs typeface="Arial" panose="020B0604020202020204" pitchFamily="34" charset="0"/>
              </a:rPr>
              <a:t>truyền</a:t>
            </a:r>
            <a:r>
              <a:rPr lang="en-US" sz="5000" b="1" dirty="0">
                <a:solidFill>
                  <a:srgbClr val="002060"/>
                </a:solidFill>
                <a:latin typeface="Aptos Display" panose="020B0004020202020204" pitchFamily="34" charset="0"/>
                <a:cs typeface="Arial" panose="020B0604020202020204" pitchFamily="34" charset="0"/>
              </a:rPr>
              <a:t> (epigenetics) </a:t>
            </a:r>
          </a:p>
          <a:p>
            <a:pPr algn="ctr"/>
            <a:r>
              <a:rPr lang="en-US" sz="5000" b="1" dirty="0">
                <a:solidFill>
                  <a:srgbClr val="002060"/>
                </a:solidFill>
                <a:latin typeface="Aptos Display" panose="020B0004020202020204" pitchFamily="34" charset="0"/>
                <a:cs typeface="Arial" panose="020B0604020202020204" pitchFamily="34" charset="0"/>
              </a:rPr>
              <a:t>ở </a:t>
            </a:r>
            <a:r>
              <a:rPr lang="en-US" sz="5000" b="1" dirty="0" err="1">
                <a:solidFill>
                  <a:srgbClr val="002060"/>
                </a:solidFill>
                <a:latin typeface="Aptos Display" panose="020B0004020202020204" pitchFamily="34" charset="0"/>
                <a:cs typeface="Arial" panose="020B0604020202020204" pitchFamily="34" charset="0"/>
              </a:rPr>
              <a:t>thực</a:t>
            </a:r>
            <a:r>
              <a:rPr lang="en-US" sz="5000" b="1" dirty="0">
                <a:solidFill>
                  <a:srgbClr val="002060"/>
                </a:solidFill>
                <a:latin typeface="Aptos Display" panose="020B0004020202020204" pitchFamily="34" charset="0"/>
                <a:cs typeface="Arial" panose="020B0604020202020204" pitchFamily="34" charset="0"/>
              </a:rPr>
              <a:t> </a:t>
            </a:r>
            <a:r>
              <a:rPr lang="en-US" sz="5000" b="1" dirty="0" err="1">
                <a:solidFill>
                  <a:srgbClr val="002060"/>
                </a:solidFill>
                <a:latin typeface="Aptos Display" panose="020B0004020202020204" pitchFamily="34" charset="0"/>
                <a:cs typeface="Arial" panose="020B0604020202020204" pitchFamily="34" charset="0"/>
              </a:rPr>
              <a:t>vật</a:t>
            </a:r>
            <a:endParaRPr lang="en-SG" sz="5000" b="1" dirty="0">
              <a:solidFill>
                <a:srgbClr val="002060"/>
              </a:solidFill>
              <a:latin typeface="Aptos Display" panose="020B00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886E250A-E359-2C78-582B-D2531776DC2D}"/>
              </a:ext>
            </a:extLst>
          </p:cNvPr>
          <p:cNvSpPr txBox="1"/>
          <p:nvPr/>
        </p:nvSpPr>
        <p:spPr>
          <a:xfrm>
            <a:off x="0" y="3989702"/>
            <a:ext cx="12192000" cy="861774"/>
          </a:xfrm>
          <a:prstGeom prst="rect">
            <a:avLst/>
          </a:prstGeom>
          <a:noFill/>
        </p:spPr>
        <p:txBody>
          <a:bodyPr wrap="square" rtlCol="0">
            <a:spAutoFit/>
          </a:bodyPr>
          <a:lstStyle/>
          <a:p>
            <a:pPr algn="ctr"/>
            <a:r>
              <a:rPr lang="en-US" sz="2500" b="1" dirty="0" err="1">
                <a:solidFill>
                  <a:srgbClr val="002060"/>
                </a:solidFill>
                <a:latin typeface="Aptos Display" panose="020B0004020202020204" pitchFamily="34" charset="0"/>
                <a:cs typeface="Arial" panose="020B0604020202020204" pitchFamily="34" charset="0"/>
              </a:rPr>
              <a:t>Giảng</a:t>
            </a:r>
            <a:r>
              <a:rPr lang="en-US" sz="2500" b="1" dirty="0">
                <a:solidFill>
                  <a:srgbClr val="002060"/>
                </a:solidFill>
                <a:latin typeface="Aptos Display" panose="020B0004020202020204" pitchFamily="34" charset="0"/>
                <a:cs typeface="Arial" panose="020B0604020202020204" pitchFamily="34" charset="0"/>
              </a:rPr>
              <a:t> </a:t>
            </a:r>
            <a:r>
              <a:rPr lang="en-US" sz="2500" b="1" dirty="0" err="1">
                <a:solidFill>
                  <a:srgbClr val="002060"/>
                </a:solidFill>
                <a:latin typeface="Aptos Display" panose="020B0004020202020204" pitchFamily="34" charset="0"/>
                <a:cs typeface="Arial" panose="020B0604020202020204" pitchFamily="34" charset="0"/>
              </a:rPr>
              <a:t>viên</a:t>
            </a:r>
            <a:r>
              <a:rPr lang="en-US" sz="2500" b="1" dirty="0">
                <a:solidFill>
                  <a:srgbClr val="002060"/>
                </a:solidFill>
                <a:latin typeface="Aptos Display" panose="020B0004020202020204" pitchFamily="34" charset="0"/>
                <a:cs typeface="Arial" panose="020B0604020202020204" pitchFamily="34" charset="0"/>
              </a:rPr>
              <a:t>: TS. Nguyễn Hoài Nguyên (nguyen.nhoai@ou.edu.vn)</a:t>
            </a:r>
          </a:p>
          <a:p>
            <a:pPr algn="ctr"/>
            <a:r>
              <a:rPr lang="en-US" sz="2500" b="1" dirty="0" err="1">
                <a:solidFill>
                  <a:srgbClr val="002060"/>
                </a:solidFill>
                <a:latin typeface="Aptos Display" panose="020B0004020202020204" pitchFamily="34" charset="0"/>
                <a:cs typeface="Arial" panose="020B0604020202020204" pitchFamily="34" charset="0"/>
              </a:rPr>
              <a:t>Đơn</a:t>
            </a:r>
            <a:r>
              <a:rPr lang="en-US" sz="2500" b="1" dirty="0">
                <a:solidFill>
                  <a:srgbClr val="002060"/>
                </a:solidFill>
                <a:latin typeface="Aptos Display" panose="020B0004020202020204" pitchFamily="34" charset="0"/>
                <a:cs typeface="Arial" panose="020B0604020202020204" pitchFamily="34" charset="0"/>
              </a:rPr>
              <a:t> </a:t>
            </a:r>
            <a:r>
              <a:rPr lang="en-US" sz="2500" b="1" dirty="0" err="1">
                <a:solidFill>
                  <a:srgbClr val="002060"/>
                </a:solidFill>
                <a:latin typeface="Aptos Display" panose="020B0004020202020204" pitchFamily="34" charset="0"/>
                <a:cs typeface="Arial" panose="020B0604020202020204" pitchFamily="34" charset="0"/>
              </a:rPr>
              <a:t>vị</a:t>
            </a:r>
            <a:r>
              <a:rPr lang="en-US" sz="2500" b="1" dirty="0">
                <a:solidFill>
                  <a:srgbClr val="002060"/>
                </a:solidFill>
                <a:latin typeface="Aptos Display" panose="020B0004020202020204" pitchFamily="34" charset="0"/>
                <a:cs typeface="Arial" panose="020B0604020202020204" pitchFamily="34" charset="0"/>
              </a:rPr>
              <a:t> </a:t>
            </a:r>
            <a:r>
              <a:rPr lang="en-US" sz="2500" b="1" dirty="0" err="1">
                <a:solidFill>
                  <a:srgbClr val="002060"/>
                </a:solidFill>
                <a:latin typeface="Aptos Display" panose="020B0004020202020204" pitchFamily="34" charset="0"/>
                <a:cs typeface="Arial" panose="020B0604020202020204" pitchFamily="34" charset="0"/>
              </a:rPr>
              <a:t>công</a:t>
            </a:r>
            <a:r>
              <a:rPr lang="en-US" sz="2500" b="1" dirty="0">
                <a:solidFill>
                  <a:srgbClr val="002060"/>
                </a:solidFill>
                <a:latin typeface="Aptos Display" panose="020B0004020202020204" pitchFamily="34" charset="0"/>
                <a:cs typeface="Arial" panose="020B0604020202020204" pitchFamily="34" charset="0"/>
              </a:rPr>
              <a:t> </a:t>
            </a:r>
            <a:r>
              <a:rPr lang="en-US" sz="2500" b="1" dirty="0" err="1">
                <a:solidFill>
                  <a:srgbClr val="002060"/>
                </a:solidFill>
                <a:latin typeface="Aptos Display" panose="020B0004020202020204" pitchFamily="34" charset="0"/>
                <a:cs typeface="Arial" panose="020B0604020202020204" pitchFamily="34" charset="0"/>
              </a:rPr>
              <a:t>tác</a:t>
            </a:r>
            <a:r>
              <a:rPr lang="en-US" sz="2500" b="1" dirty="0">
                <a:solidFill>
                  <a:srgbClr val="002060"/>
                </a:solidFill>
                <a:latin typeface="Aptos Display" panose="020B0004020202020204" pitchFamily="34" charset="0"/>
                <a:cs typeface="Arial" panose="020B0604020202020204" pitchFamily="34" charset="0"/>
              </a:rPr>
              <a:t>: Khoa Công </a:t>
            </a:r>
            <a:r>
              <a:rPr lang="en-US" sz="2500" b="1" dirty="0" err="1">
                <a:solidFill>
                  <a:srgbClr val="002060"/>
                </a:solidFill>
                <a:latin typeface="Aptos Display" panose="020B0004020202020204" pitchFamily="34" charset="0"/>
                <a:cs typeface="Arial" panose="020B0604020202020204" pitchFamily="34" charset="0"/>
              </a:rPr>
              <a:t>nghệ</a:t>
            </a:r>
            <a:r>
              <a:rPr lang="en-US" sz="2500" b="1" dirty="0">
                <a:solidFill>
                  <a:srgbClr val="002060"/>
                </a:solidFill>
                <a:latin typeface="Aptos Display" panose="020B0004020202020204" pitchFamily="34" charset="0"/>
                <a:cs typeface="Arial" panose="020B0604020202020204" pitchFamily="34" charset="0"/>
              </a:rPr>
              <a:t> Sinh </a:t>
            </a:r>
            <a:r>
              <a:rPr lang="en-US" sz="2500" b="1" dirty="0" err="1">
                <a:solidFill>
                  <a:srgbClr val="002060"/>
                </a:solidFill>
                <a:latin typeface="Aptos Display" panose="020B0004020202020204" pitchFamily="34" charset="0"/>
                <a:cs typeface="Arial" panose="020B0604020202020204" pitchFamily="34" charset="0"/>
              </a:rPr>
              <a:t>học</a:t>
            </a:r>
            <a:r>
              <a:rPr lang="en-US" sz="2500" b="1" dirty="0">
                <a:solidFill>
                  <a:srgbClr val="002060"/>
                </a:solidFill>
                <a:latin typeface="Aptos Display" panose="020B0004020202020204" pitchFamily="34" charset="0"/>
                <a:cs typeface="Arial" panose="020B0604020202020204" pitchFamily="34" charset="0"/>
              </a:rPr>
              <a:t>, Trường </a:t>
            </a:r>
            <a:r>
              <a:rPr lang="en-US" sz="2500" b="1" dirty="0" err="1">
                <a:solidFill>
                  <a:srgbClr val="002060"/>
                </a:solidFill>
                <a:latin typeface="Aptos Display" panose="020B0004020202020204" pitchFamily="34" charset="0"/>
                <a:cs typeface="Arial" panose="020B0604020202020204" pitchFamily="34" charset="0"/>
              </a:rPr>
              <a:t>Đại</a:t>
            </a:r>
            <a:r>
              <a:rPr lang="en-US" sz="2500" b="1" dirty="0">
                <a:solidFill>
                  <a:srgbClr val="002060"/>
                </a:solidFill>
                <a:latin typeface="Aptos Display" panose="020B0004020202020204" pitchFamily="34" charset="0"/>
                <a:cs typeface="Arial" panose="020B0604020202020204" pitchFamily="34" charset="0"/>
              </a:rPr>
              <a:t> </a:t>
            </a:r>
            <a:r>
              <a:rPr lang="en-US" sz="2500" b="1" dirty="0" err="1">
                <a:solidFill>
                  <a:srgbClr val="002060"/>
                </a:solidFill>
                <a:latin typeface="Aptos Display" panose="020B0004020202020204" pitchFamily="34" charset="0"/>
                <a:cs typeface="Arial" panose="020B0604020202020204" pitchFamily="34" charset="0"/>
              </a:rPr>
              <a:t>học</a:t>
            </a:r>
            <a:r>
              <a:rPr lang="en-US" sz="2500" b="1" dirty="0">
                <a:solidFill>
                  <a:srgbClr val="002060"/>
                </a:solidFill>
                <a:latin typeface="Aptos Display" panose="020B0004020202020204" pitchFamily="34" charset="0"/>
                <a:cs typeface="Arial" panose="020B0604020202020204" pitchFamily="34" charset="0"/>
              </a:rPr>
              <a:t> </a:t>
            </a:r>
            <a:r>
              <a:rPr lang="en-US" sz="2500" b="1" dirty="0" err="1">
                <a:solidFill>
                  <a:srgbClr val="002060"/>
                </a:solidFill>
                <a:latin typeface="Aptos Display" panose="020B0004020202020204" pitchFamily="34" charset="0"/>
                <a:cs typeface="Arial" panose="020B0604020202020204" pitchFamily="34" charset="0"/>
              </a:rPr>
              <a:t>Mở</a:t>
            </a:r>
            <a:r>
              <a:rPr lang="en-US" sz="2500" b="1" dirty="0">
                <a:solidFill>
                  <a:srgbClr val="002060"/>
                </a:solidFill>
                <a:latin typeface="Aptos Display" panose="020B0004020202020204" pitchFamily="34" charset="0"/>
                <a:cs typeface="Arial" panose="020B0604020202020204" pitchFamily="34" charset="0"/>
              </a:rPr>
              <a:t> Thành </a:t>
            </a:r>
            <a:r>
              <a:rPr lang="en-US" sz="2500" b="1" dirty="0" err="1">
                <a:solidFill>
                  <a:srgbClr val="002060"/>
                </a:solidFill>
                <a:latin typeface="Aptos Display" panose="020B0004020202020204" pitchFamily="34" charset="0"/>
                <a:cs typeface="Arial" panose="020B0604020202020204" pitchFamily="34" charset="0"/>
              </a:rPr>
              <a:t>phố</a:t>
            </a:r>
            <a:r>
              <a:rPr lang="en-US" sz="2500" b="1" dirty="0">
                <a:solidFill>
                  <a:srgbClr val="002060"/>
                </a:solidFill>
                <a:latin typeface="Aptos Display" panose="020B0004020202020204" pitchFamily="34" charset="0"/>
                <a:cs typeface="Arial" panose="020B0604020202020204" pitchFamily="34" charset="0"/>
              </a:rPr>
              <a:t> </a:t>
            </a:r>
            <a:r>
              <a:rPr lang="en-US" sz="2500" b="1" dirty="0" err="1">
                <a:solidFill>
                  <a:srgbClr val="002060"/>
                </a:solidFill>
                <a:latin typeface="Aptos Display" panose="020B0004020202020204" pitchFamily="34" charset="0"/>
                <a:cs typeface="Arial" panose="020B0604020202020204" pitchFamily="34" charset="0"/>
              </a:rPr>
              <a:t>Hồ</a:t>
            </a:r>
            <a:r>
              <a:rPr lang="en-US" sz="2500" b="1" dirty="0">
                <a:solidFill>
                  <a:srgbClr val="002060"/>
                </a:solidFill>
                <a:latin typeface="Aptos Display" panose="020B0004020202020204" pitchFamily="34" charset="0"/>
                <a:cs typeface="Arial" panose="020B0604020202020204" pitchFamily="34" charset="0"/>
              </a:rPr>
              <a:t> Chí Minh</a:t>
            </a:r>
            <a:endParaRPr lang="en-SG" sz="2500" b="1" dirty="0">
              <a:solidFill>
                <a:srgbClr val="002060"/>
              </a:solidFill>
              <a:latin typeface="Aptos Display" panose="020B0004020202020204" pitchFamily="34" charset="0"/>
              <a:cs typeface="Arial" panose="020B0604020202020204" pitchFamily="34" charset="0"/>
            </a:endParaRPr>
          </a:p>
        </p:txBody>
      </p:sp>
    </p:spTree>
    <p:extLst>
      <p:ext uri="{BB962C8B-B14F-4D97-AF65-F5344CB8AC3E}">
        <p14:creationId xmlns:p14="http://schemas.microsoft.com/office/powerpoint/2010/main" val="3853322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6237D10-9247-AC28-8380-2736ED196774}"/>
              </a:ext>
            </a:extLst>
          </p:cNvPr>
          <p:cNvGrpSpPr/>
          <p:nvPr/>
        </p:nvGrpSpPr>
        <p:grpSpPr>
          <a:xfrm>
            <a:off x="906822" y="1292362"/>
            <a:ext cx="10378356" cy="3980884"/>
            <a:chOff x="906822" y="1548598"/>
            <a:chExt cx="10378356" cy="3980884"/>
          </a:xfrm>
        </p:grpSpPr>
        <p:pic>
          <p:nvPicPr>
            <p:cNvPr id="2050" name="Picture 2">
              <a:extLst>
                <a:ext uri="{FF2B5EF4-FFF2-40B4-BE49-F238E27FC236}">
                  <a16:creationId xmlns:a16="http://schemas.microsoft.com/office/drawing/2014/main" id="{C80FF460-36DF-0B08-E060-5C0F0337B8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6822" y="1548598"/>
              <a:ext cx="10378356" cy="37608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0D7AFD4-3DA4-C850-7A10-82A726873ED6}"/>
                </a:ext>
              </a:extLst>
            </p:cNvPr>
            <p:cNvSpPr txBox="1"/>
            <p:nvPr/>
          </p:nvSpPr>
          <p:spPr>
            <a:xfrm>
              <a:off x="3492177" y="5283261"/>
              <a:ext cx="5090694" cy="246221"/>
            </a:xfrm>
            <a:prstGeom prst="rect">
              <a:avLst/>
            </a:prstGeom>
            <a:noFill/>
          </p:spPr>
          <p:txBody>
            <a:bodyPr wrap="square">
              <a:spAutoFit/>
            </a:bodyPr>
            <a:lstStyle/>
            <a:p>
              <a:pPr algn="ctr"/>
              <a:r>
                <a:rPr lang="en-SG" sz="1000" i="1" dirty="0" err="1">
                  <a:solidFill>
                    <a:srgbClr val="002060"/>
                  </a:solidFill>
                  <a:latin typeface="+mj-lt"/>
                  <a:cs typeface="Arial" panose="020B0604020202020204" pitchFamily="34" charset="0"/>
                </a:rPr>
                <a:t>Nguồn</a:t>
              </a:r>
              <a:r>
                <a:rPr lang="en-SG" sz="1000" i="1" dirty="0">
                  <a:solidFill>
                    <a:srgbClr val="002060"/>
                  </a:solidFill>
                  <a:latin typeface="+mj-lt"/>
                  <a:cs typeface="Arial" panose="020B0604020202020204" pitchFamily="34" charset="0"/>
                </a:rPr>
                <a:t>: Nguyen et al. (2019) https://doi.org/10.1016/j.plaphy.2019.06.012 </a:t>
              </a:r>
            </a:p>
          </p:txBody>
        </p:sp>
      </p:grpSp>
      <p:sp>
        <p:nvSpPr>
          <p:cNvPr id="7" name="TextBox 6">
            <a:extLst>
              <a:ext uri="{FF2B5EF4-FFF2-40B4-BE49-F238E27FC236}">
                <a16:creationId xmlns:a16="http://schemas.microsoft.com/office/drawing/2014/main" id="{3DA453ED-632D-0BED-82DD-A4ADC961FB71}"/>
              </a:ext>
            </a:extLst>
          </p:cNvPr>
          <p:cNvSpPr txBox="1"/>
          <p:nvPr/>
        </p:nvSpPr>
        <p:spPr>
          <a:xfrm>
            <a:off x="186959" y="5342354"/>
            <a:ext cx="11701130" cy="1323439"/>
          </a:xfrm>
          <a:prstGeom prst="rect">
            <a:avLst/>
          </a:prstGeom>
          <a:noFill/>
        </p:spPr>
        <p:txBody>
          <a:bodyPr wrap="square">
            <a:spAutoFit/>
          </a:bodyPr>
          <a:lstStyle/>
          <a:p>
            <a:pPr marL="342900" indent="-342900" algn="just">
              <a:buFont typeface="Arial" panose="020B0604020202020204" pitchFamily="34" charset="0"/>
              <a:buChar char="•"/>
            </a:pPr>
            <a:r>
              <a:rPr lang="en-SG" sz="2000" dirty="0" err="1">
                <a:solidFill>
                  <a:srgbClr val="002060"/>
                </a:solidFill>
                <a:latin typeface="+mj-lt"/>
                <a:cs typeface="Arial" panose="020B0604020202020204" pitchFamily="34" charset="0"/>
              </a:rPr>
              <a:t>Để</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quá</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trình</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phiên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mã</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diễn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ra</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thuận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lợi</a:t>
            </a:r>
            <a:r>
              <a:rPr lang="en-SG" sz="2000" dirty="0">
                <a:solidFill>
                  <a:srgbClr val="002060"/>
                </a:solidFill>
                <a:latin typeface="+mj-lt"/>
                <a:cs typeface="Arial" panose="020B0604020202020204" pitchFamily="34" charset="0"/>
              </a:rPr>
              <a:t>, DNA </a:t>
            </a:r>
            <a:r>
              <a:rPr lang="en-SG" sz="2000" dirty="0" err="1">
                <a:solidFill>
                  <a:srgbClr val="002060"/>
                </a:solidFill>
                <a:latin typeface="+mj-lt"/>
                <a:cs typeface="Arial" panose="020B0604020202020204" pitchFamily="34" charset="0"/>
              </a:rPr>
              <a:t>phải</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được</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tháo</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gỡ</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khỏi</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các</a:t>
            </a:r>
            <a:r>
              <a:rPr lang="en-SG" sz="2000" dirty="0">
                <a:solidFill>
                  <a:srgbClr val="002060"/>
                </a:solidFill>
                <a:latin typeface="+mj-lt"/>
                <a:cs typeface="Arial" panose="020B0604020202020204" pitchFamily="34" charset="0"/>
              </a:rPr>
              <a:t> protein histone </a:t>
            </a:r>
            <a:r>
              <a:rPr lang="en-SG" sz="2000" dirty="0" err="1">
                <a:solidFill>
                  <a:srgbClr val="002060"/>
                </a:solidFill>
                <a:latin typeface="+mj-lt"/>
                <a:cs typeface="Arial" panose="020B0604020202020204" pitchFamily="34" charset="0"/>
              </a:rPr>
              <a:t>nhằm</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tạo</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không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gian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cho</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các</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yếu</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tố</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kiểm</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soát</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phiên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mã</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và</a:t>
            </a:r>
            <a:r>
              <a:rPr lang="en-SG" sz="2000" dirty="0">
                <a:solidFill>
                  <a:srgbClr val="002060"/>
                </a:solidFill>
                <a:latin typeface="+mj-lt"/>
                <a:cs typeface="Arial" panose="020B0604020202020204" pitchFamily="34" charset="0"/>
              </a:rPr>
              <a:t> enzyme RNA polymerase </a:t>
            </a:r>
            <a:r>
              <a:rPr lang="en-SG" sz="2000" dirty="0" err="1">
                <a:solidFill>
                  <a:srgbClr val="002060"/>
                </a:solidFill>
                <a:latin typeface="+mj-lt"/>
                <a:cs typeface="Arial" panose="020B0604020202020204" pitchFamily="34" charset="0"/>
              </a:rPr>
              <a:t>bám</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vào</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và</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tiến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hành</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tổng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hợp</a:t>
            </a:r>
            <a:r>
              <a:rPr lang="en-SG" sz="2000" dirty="0">
                <a:solidFill>
                  <a:srgbClr val="002060"/>
                </a:solidFill>
                <a:latin typeface="+mj-lt"/>
                <a:cs typeface="Arial" panose="020B0604020202020204" pitchFamily="34" charset="0"/>
              </a:rPr>
              <a:t> RNA.</a:t>
            </a:r>
          </a:p>
          <a:p>
            <a:pPr marL="342900" indent="-342900" algn="just">
              <a:buFont typeface="Arial" panose="020B0604020202020204" pitchFamily="34" charset="0"/>
              <a:buChar char="•"/>
            </a:pPr>
            <a:r>
              <a:rPr lang="en-SG" sz="2000" dirty="0">
                <a:solidFill>
                  <a:srgbClr val="002060"/>
                </a:solidFill>
                <a:latin typeface="+mj-lt"/>
                <a:cs typeface="Arial" panose="020B0604020202020204" pitchFamily="34" charset="0"/>
              </a:rPr>
              <a:t>Trong một </a:t>
            </a:r>
            <a:r>
              <a:rPr lang="en-SG" sz="2000" dirty="0" err="1">
                <a:solidFill>
                  <a:srgbClr val="002060"/>
                </a:solidFill>
                <a:latin typeface="+mj-lt"/>
                <a:cs typeface="Arial" panose="020B0604020202020204" pitchFamily="34" charset="0"/>
              </a:rPr>
              <a:t>số</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tình</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huống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biến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đổi</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hóa</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học</a:t>
            </a:r>
            <a:r>
              <a:rPr lang="en-SG" sz="2000" dirty="0">
                <a:solidFill>
                  <a:srgbClr val="002060"/>
                </a:solidFill>
                <a:latin typeface="+mj-lt"/>
                <a:cs typeface="Arial" panose="020B0604020202020204" pitchFamily="34" charset="0"/>
              </a:rPr>
              <a:t> ở DNA </a:t>
            </a:r>
            <a:r>
              <a:rPr lang="en-SG" sz="2000" dirty="0" err="1">
                <a:solidFill>
                  <a:srgbClr val="002060"/>
                </a:solidFill>
                <a:latin typeface="+mj-lt"/>
                <a:cs typeface="Arial" panose="020B0604020202020204" pitchFamily="34" charset="0"/>
              </a:rPr>
              <a:t>cũng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ảnh</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hưởng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đến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khả</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bám</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của</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các</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yếu</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tố</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kiểm</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soát</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phiên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mã</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và</a:t>
            </a:r>
            <a:r>
              <a:rPr lang="en-SG" sz="2000" dirty="0">
                <a:solidFill>
                  <a:srgbClr val="002060"/>
                </a:solidFill>
                <a:latin typeface="+mj-lt"/>
                <a:cs typeface="Arial" panose="020B0604020202020204" pitchFamily="34" charset="0"/>
              </a:rPr>
              <a:t> enzyme RNA polymerase .</a:t>
            </a:r>
          </a:p>
        </p:txBody>
      </p:sp>
      <p:grpSp>
        <p:nvGrpSpPr>
          <p:cNvPr id="8" name="Group 7">
            <a:extLst>
              <a:ext uri="{FF2B5EF4-FFF2-40B4-BE49-F238E27FC236}">
                <a16:creationId xmlns:a16="http://schemas.microsoft.com/office/drawing/2014/main" id="{DFDEC865-8A40-FFB3-F857-5FFFC571071B}"/>
              </a:ext>
            </a:extLst>
          </p:cNvPr>
          <p:cNvGrpSpPr/>
          <p:nvPr/>
        </p:nvGrpSpPr>
        <p:grpSpPr>
          <a:xfrm>
            <a:off x="0" y="-14027"/>
            <a:ext cx="12192000" cy="855639"/>
            <a:chOff x="0" y="-14027"/>
            <a:chExt cx="12192000" cy="855639"/>
          </a:xfrm>
        </p:grpSpPr>
        <p:sp>
          <p:nvSpPr>
            <p:cNvPr id="9" name="Rectangle 8">
              <a:extLst>
                <a:ext uri="{FF2B5EF4-FFF2-40B4-BE49-F238E27FC236}">
                  <a16:creationId xmlns:a16="http://schemas.microsoft.com/office/drawing/2014/main" id="{7E4DE507-B25E-752A-272F-462AE608C362}"/>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EA0CF071-EF00-CDAD-0D7F-4169F04F97A5}"/>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1.1. Khái quát về epigenetics ở thực vật</a:t>
              </a:r>
              <a:endParaRPr lang="en-US" altLang="en-US" sz="3000" b="1" dirty="0">
                <a:solidFill>
                  <a:srgbClr val="990000"/>
                </a:solidFill>
                <a:latin typeface="Aptos Display" panose="020B0004020202020204" pitchFamily="34" charset="0"/>
                <a:cs typeface="Arial" panose="020B0604020202020204" pitchFamily="34" charset="0"/>
              </a:endParaRPr>
            </a:p>
          </p:txBody>
        </p:sp>
      </p:grpSp>
    </p:spTree>
    <p:extLst>
      <p:ext uri="{BB962C8B-B14F-4D97-AF65-F5344CB8AC3E}">
        <p14:creationId xmlns:p14="http://schemas.microsoft.com/office/powerpoint/2010/main" val="28059863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96328E6-D100-D01D-01A9-702D9059F709}"/>
              </a:ext>
            </a:extLst>
          </p:cNvPr>
          <p:cNvGrpSpPr/>
          <p:nvPr/>
        </p:nvGrpSpPr>
        <p:grpSpPr>
          <a:xfrm>
            <a:off x="238539" y="1150823"/>
            <a:ext cx="5090694" cy="5563637"/>
            <a:chOff x="238539" y="1294363"/>
            <a:chExt cx="5090694" cy="5563637"/>
          </a:xfrm>
        </p:grpSpPr>
        <p:pic>
          <p:nvPicPr>
            <p:cNvPr id="1026" name="Picture 2">
              <a:extLst>
                <a:ext uri="{FF2B5EF4-FFF2-40B4-BE49-F238E27FC236}">
                  <a16:creationId xmlns:a16="http://schemas.microsoft.com/office/drawing/2014/main" id="{FD5D866A-0830-B74A-9FA2-A73DAA6189F4}"/>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480892" y="1294363"/>
              <a:ext cx="4605989" cy="525148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82808728-58C0-DE54-A086-EF403616D33C}"/>
                </a:ext>
              </a:extLst>
            </p:cNvPr>
            <p:cNvSpPr txBox="1"/>
            <p:nvPr/>
          </p:nvSpPr>
          <p:spPr>
            <a:xfrm>
              <a:off x="238539" y="6611779"/>
              <a:ext cx="5090694" cy="246221"/>
            </a:xfrm>
            <a:prstGeom prst="rect">
              <a:avLst/>
            </a:prstGeom>
            <a:noFill/>
          </p:spPr>
          <p:txBody>
            <a:bodyPr wrap="square">
              <a:spAutoFit/>
            </a:bodyPr>
            <a:lstStyle/>
            <a:p>
              <a:pPr algn="ctr"/>
              <a:r>
                <a:rPr lang="en-SG" sz="1000" i="1" dirty="0" err="1">
                  <a:solidFill>
                    <a:srgbClr val="002060"/>
                  </a:solidFill>
                  <a:latin typeface="+mj-lt"/>
                  <a:cs typeface="Arial" panose="020B0604020202020204" pitchFamily="34" charset="0"/>
                </a:rPr>
                <a:t>Nguồn</a:t>
              </a:r>
              <a:r>
                <a:rPr lang="en-SG" sz="1000" i="1" dirty="0">
                  <a:solidFill>
                    <a:srgbClr val="002060"/>
                  </a:solidFill>
                  <a:latin typeface="+mj-lt"/>
                  <a:cs typeface="Arial" panose="020B0604020202020204" pitchFamily="34" charset="0"/>
                </a:rPr>
                <a:t>: https://doi.org/10.3389/fpls.2019.00246</a:t>
              </a:r>
            </a:p>
          </p:txBody>
        </p:sp>
      </p:grpSp>
      <p:grpSp>
        <p:nvGrpSpPr>
          <p:cNvPr id="14" name="Group 13">
            <a:extLst>
              <a:ext uri="{FF2B5EF4-FFF2-40B4-BE49-F238E27FC236}">
                <a16:creationId xmlns:a16="http://schemas.microsoft.com/office/drawing/2014/main" id="{CCD51E74-EC07-F0DF-E276-2B91DE9DE0F1}"/>
              </a:ext>
            </a:extLst>
          </p:cNvPr>
          <p:cNvGrpSpPr/>
          <p:nvPr/>
        </p:nvGrpSpPr>
        <p:grpSpPr>
          <a:xfrm>
            <a:off x="5434921" y="1343230"/>
            <a:ext cx="6375541" cy="4988607"/>
            <a:chOff x="5470284" y="1623172"/>
            <a:chExt cx="6375541" cy="4988607"/>
          </a:xfrm>
        </p:grpSpPr>
        <p:sp>
          <p:nvSpPr>
            <p:cNvPr id="11" name="Rectangle: Rounded Corners 10">
              <a:extLst>
                <a:ext uri="{FF2B5EF4-FFF2-40B4-BE49-F238E27FC236}">
                  <a16:creationId xmlns:a16="http://schemas.microsoft.com/office/drawing/2014/main" id="{A6D1DF4D-AA79-EE1C-6DA7-14728FA7FEFE}"/>
                </a:ext>
              </a:extLst>
            </p:cNvPr>
            <p:cNvSpPr/>
            <p:nvPr/>
          </p:nvSpPr>
          <p:spPr>
            <a:xfrm>
              <a:off x="5470284" y="1623172"/>
              <a:ext cx="6375541" cy="4988607"/>
            </a:xfrm>
            <a:prstGeom prst="roundRect">
              <a:avLst>
                <a:gd name="adj" fmla="val 2254"/>
              </a:avLst>
            </a:prstGeom>
            <a:solidFill>
              <a:srgbClr val="FFFFCC"/>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6478BD1-C2B1-E135-E8AE-27C604636576}"/>
                </a:ext>
              </a:extLst>
            </p:cNvPr>
            <p:cNvSpPr txBox="1"/>
            <p:nvPr/>
          </p:nvSpPr>
          <p:spPr>
            <a:xfrm>
              <a:off x="5470284" y="1716153"/>
              <a:ext cx="6375541" cy="460527"/>
            </a:xfrm>
            <a:prstGeom prst="rect">
              <a:avLst/>
            </a:prstGeom>
            <a:noFill/>
          </p:spPr>
          <p:txBody>
            <a:bodyPr wrap="square">
              <a:spAutoFit/>
            </a:bodyPr>
            <a:lstStyle/>
            <a:p>
              <a:pPr algn="ctr"/>
              <a:r>
                <a:rPr lang="en-US" sz="2200" b="1" dirty="0">
                  <a:solidFill>
                    <a:srgbClr val="002060"/>
                  </a:solidFill>
                  <a:latin typeface="+mj-lt"/>
                  <a:cs typeface="Arial" panose="020B0604020202020204" pitchFamily="34" charset="0"/>
                </a:rPr>
                <a:t>Một </a:t>
              </a:r>
              <a:r>
                <a:rPr lang="en-US" sz="2200" b="1" dirty="0" err="1">
                  <a:solidFill>
                    <a:srgbClr val="002060"/>
                  </a:solidFill>
                  <a:latin typeface="+mj-lt"/>
                  <a:cs typeface="Arial" panose="020B0604020202020204" pitchFamily="34" charset="0"/>
                </a:rPr>
                <a:t>số</a:t>
              </a:r>
              <a:r>
                <a:rPr lang="en-US" sz="2200" b="1" dirty="0">
                  <a:solidFill>
                    <a:srgbClr val="002060"/>
                  </a:solidFill>
                  <a:latin typeface="+mj-lt"/>
                  <a:cs typeface="Arial" panose="020B0604020202020204" pitchFamily="34" charset="0"/>
                </a:rPr>
                <a:t> </a:t>
              </a:r>
              <a:r>
                <a:rPr lang="en-US" sz="2200" b="1" dirty="0" err="1">
                  <a:solidFill>
                    <a:srgbClr val="002060"/>
                  </a:solidFill>
                  <a:latin typeface="+mj-lt"/>
                  <a:cs typeface="Arial" panose="020B0604020202020204" pitchFamily="34" charset="0"/>
                </a:rPr>
                <a:t>biến</a:t>
              </a:r>
              <a:r>
                <a:rPr lang="en-US" sz="2200" b="1" dirty="0">
                  <a:solidFill>
                    <a:srgbClr val="002060"/>
                  </a:solidFill>
                  <a:latin typeface="+mj-lt"/>
                  <a:cs typeface="Arial" panose="020B0604020202020204" pitchFamily="34" charset="0"/>
                </a:rPr>
                <a:t> </a:t>
              </a:r>
              <a:r>
                <a:rPr lang="en-US" sz="2200" b="1" dirty="0" err="1">
                  <a:solidFill>
                    <a:srgbClr val="002060"/>
                  </a:solidFill>
                  <a:latin typeface="+mj-lt"/>
                  <a:cs typeface="Arial" panose="020B0604020202020204" pitchFamily="34" charset="0"/>
                </a:rPr>
                <a:t>đổi</a:t>
              </a:r>
              <a:r>
                <a:rPr lang="en-US" sz="2200" b="1" dirty="0">
                  <a:solidFill>
                    <a:srgbClr val="002060"/>
                  </a:solidFill>
                  <a:latin typeface="+mj-lt"/>
                  <a:cs typeface="Arial" panose="020B0604020202020204" pitchFamily="34" charset="0"/>
                </a:rPr>
                <a:t> epigenetics ở </a:t>
              </a:r>
              <a:r>
                <a:rPr lang="en-US" sz="2200" b="1" dirty="0" err="1">
                  <a:solidFill>
                    <a:srgbClr val="002060"/>
                  </a:solidFill>
                  <a:latin typeface="+mj-lt"/>
                  <a:cs typeface="Arial" panose="020B0604020202020204" pitchFamily="34" charset="0"/>
                </a:rPr>
                <a:t>thực</a:t>
              </a:r>
              <a:r>
                <a:rPr lang="en-US" sz="2200" b="1" dirty="0">
                  <a:solidFill>
                    <a:srgbClr val="002060"/>
                  </a:solidFill>
                  <a:latin typeface="+mj-lt"/>
                  <a:cs typeface="Arial" panose="020B0604020202020204" pitchFamily="34" charset="0"/>
                </a:rPr>
                <a:t> </a:t>
              </a:r>
              <a:r>
                <a:rPr lang="en-US" sz="2200" b="1" dirty="0" err="1">
                  <a:solidFill>
                    <a:srgbClr val="002060"/>
                  </a:solidFill>
                  <a:latin typeface="+mj-lt"/>
                  <a:cs typeface="Arial" panose="020B0604020202020204" pitchFamily="34" charset="0"/>
                </a:rPr>
                <a:t>vật</a:t>
              </a:r>
              <a:endParaRPr lang="en-SG" sz="2200" b="1" dirty="0">
                <a:solidFill>
                  <a:srgbClr val="002060"/>
                </a:solidFill>
                <a:latin typeface="+mj-lt"/>
                <a:cs typeface="Arial" panose="020B0604020202020204" pitchFamily="34" charset="0"/>
              </a:endParaRPr>
            </a:p>
          </p:txBody>
        </p:sp>
        <p:sp>
          <p:nvSpPr>
            <p:cNvPr id="13" name="TextBox 12">
              <a:extLst>
                <a:ext uri="{FF2B5EF4-FFF2-40B4-BE49-F238E27FC236}">
                  <a16:creationId xmlns:a16="http://schemas.microsoft.com/office/drawing/2014/main" id="{A78A8500-AE81-4747-905A-4C0E4B662F32}"/>
                </a:ext>
              </a:extLst>
            </p:cNvPr>
            <p:cNvSpPr txBox="1"/>
            <p:nvPr/>
          </p:nvSpPr>
          <p:spPr>
            <a:xfrm>
              <a:off x="5627855" y="2180841"/>
              <a:ext cx="6083254" cy="4401205"/>
            </a:xfrm>
            <a:prstGeom prst="rect">
              <a:avLst/>
            </a:prstGeom>
            <a:noFill/>
          </p:spPr>
          <p:txBody>
            <a:bodyPr wrap="square">
              <a:spAutoFit/>
            </a:bodyPr>
            <a:lstStyle/>
            <a:p>
              <a:pPr marL="342900" indent="-342900" algn="just">
                <a:buFont typeface="Arial" panose="020B0604020202020204" pitchFamily="34" charset="0"/>
                <a:buChar char="•"/>
              </a:pPr>
              <a:r>
                <a:rPr lang="en-US" sz="2000" b="1" dirty="0">
                  <a:solidFill>
                    <a:srgbClr val="002060"/>
                  </a:solidFill>
                  <a:latin typeface="+mj-lt"/>
                  <a:cs typeface="Arial" panose="020B0604020202020204" pitchFamily="34" charset="0"/>
                </a:rPr>
                <a:t>DNA methylation</a:t>
              </a:r>
              <a:r>
                <a:rPr lang="en-US" sz="2000" dirty="0">
                  <a:solidFill>
                    <a:srgbClr val="002060"/>
                  </a:solidFill>
                  <a:latin typeface="+mj-lt"/>
                  <a:cs typeface="Arial" panose="020B0604020202020204" pitchFamily="34" charset="0"/>
                </a:rPr>
                <a:t> = </a:t>
              </a:r>
              <a:r>
                <a:rPr lang="en-US" sz="2000" dirty="0" err="1">
                  <a:solidFill>
                    <a:srgbClr val="002060"/>
                  </a:solidFill>
                  <a:latin typeface="+mj-lt"/>
                  <a:cs typeface="Arial" panose="020B0604020202020204" pitchFamily="34" charset="0"/>
                </a:rPr>
                <a:t>sự</a:t>
              </a:r>
              <a:r>
                <a:rPr lang="en-US" sz="2000" dirty="0">
                  <a:solidFill>
                    <a:srgbClr val="002060"/>
                  </a:solidFill>
                  <a:latin typeface="+mj-lt"/>
                  <a:cs typeface="Arial" panose="020B0604020202020204" pitchFamily="34" charset="0"/>
                </a:rPr>
                <a:t> methyl </a:t>
              </a:r>
              <a:r>
                <a:rPr lang="en-US" sz="2000" dirty="0" err="1">
                  <a:solidFill>
                    <a:srgbClr val="002060"/>
                  </a:solidFill>
                  <a:latin typeface="+mj-lt"/>
                  <a:cs typeface="Arial" panose="020B0604020202020204" pitchFamily="34" charset="0"/>
                </a:rPr>
                <a:t>hóa</a:t>
              </a:r>
              <a:r>
                <a:rPr lang="en-US" sz="2000" dirty="0">
                  <a:solidFill>
                    <a:srgbClr val="002060"/>
                  </a:solidFill>
                  <a:latin typeface="+mj-lt"/>
                  <a:cs typeface="Arial" panose="020B0604020202020204" pitchFamily="34" charset="0"/>
                </a:rPr>
                <a:t> DNA: </a:t>
              </a:r>
              <a:r>
                <a:rPr lang="en-US" sz="2000" dirty="0" err="1">
                  <a:solidFill>
                    <a:srgbClr val="002060"/>
                  </a:solidFill>
                  <a:latin typeface="+mj-lt"/>
                  <a:cs typeface="Arial" panose="020B0604020202020204" pitchFamily="34" charset="0"/>
                </a:rPr>
                <a:t>Đây</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là</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một</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dạng</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biến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đổi</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hóa</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học</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trên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đơn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phân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của</a:t>
              </a:r>
              <a:r>
                <a:rPr lang="en-US" sz="2000" dirty="0">
                  <a:solidFill>
                    <a:srgbClr val="002060"/>
                  </a:solidFill>
                  <a:latin typeface="+mj-lt"/>
                  <a:cs typeface="Arial" panose="020B0604020202020204" pitchFamily="34" charset="0"/>
                </a:rPr>
                <a:t> DNA (nucleotide C). </a:t>
              </a:r>
              <a:r>
                <a:rPr lang="en-US" sz="2000" dirty="0" err="1">
                  <a:solidFill>
                    <a:srgbClr val="002060"/>
                  </a:solidFill>
                  <a:latin typeface="+mj-lt"/>
                  <a:cs typeface="Arial" panose="020B0604020202020204" pitchFamily="34" charset="0"/>
                </a:rPr>
                <a:t>Biến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đổi</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này</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có</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thể</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ảnh</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hưởng</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đến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việc</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bám</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gắn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của</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các</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yếu</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tố</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kiểm</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soát</a:t>
              </a:r>
              <a:r>
                <a:rPr lang="en-US" sz="2000" dirty="0">
                  <a:solidFill>
                    <a:srgbClr val="002060"/>
                  </a:solidFill>
                  <a:latin typeface="+mj-lt"/>
                  <a:cs typeface="Arial" panose="020B0604020202020204" pitchFamily="34" charset="0"/>
                </a:rPr>
                <a:t>/</a:t>
              </a:r>
              <a:r>
                <a:rPr lang="en-US" sz="2000" dirty="0" err="1">
                  <a:solidFill>
                    <a:srgbClr val="002060"/>
                  </a:solidFill>
                  <a:latin typeface="+mj-lt"/>
                  <a:cs typeface="Arial" panose="020B0604020202020204" pitchFamily="34" charset="0"/>
                </a:rPr>
                <a:t>điều</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hòa</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phiên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mã</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bản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chất</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là</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các</a:t>
              </a:r>
              <a:r>
                <a:rPr lang="en-US" sz="2000" dirty="0">
                  <a:solidFill>
                    <a:srgbClr val="002060"/>
                  </a:solidFill>
                  <a:latin typeface="+mj-lt"/>
                  <a:cs typeface="Arial" panose="020B0604020202020204" pitchFamily="34" charset="0"/>
                </a:rPr>
                <a:t> protein) </a:t>
              </a:r>
              <a:r>
                <a:rPr lang="en-US" sz="2000" dirty="0" err="1">
                  <a:solidFill>
                    <a:srgbClr val="002060"/>
                  </a:solidFill>
                  <a:latin typeface="+mj-lt"/>
                  <a:cs typeface="Arial" panose="020B0604020202020204" pitchFamily="34" charset="0"/>
                </a:rPr>
                <a:t>lên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vùng</a:t>
              </a:r>
              <a:r>
                <a:rPr lang="en-US" sz="2000" dirty="0">
                  <a:solidFill>
                    <a:srgbClr val="002060"/>
                  </a:solidFill>
                  <a:latin typeface="+mj-lt"/>
                  <a:cs typeface="Arial" panose="020B0604020202020204" pitchFamily="34" charset="0"/>
                </a:rPr>
                <a:t> DNA ở gene </a:t>
              </a:r>
              <a:r>
                <a:rPr lang="en-US" sz="2000" dirty="0" err="1">
                  <a:solidFill>
                    <a:srgbClr val="002060"/>
                  </a:solidFill>
                  <a:latin typeface="+mj-lt"/>
                  <a:cs typeface="Arial" panose="020B0604020202020204" pitchFamily="34" charset="0"/>
                </a:rPr>
                <a:t>mục</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tiêu</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Điều</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này</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gây</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ảnh</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hưởng</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đến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quá</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trình</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phiên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mã</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của</a:t>
              </a:r>
              <a:r>
                <a:rPr lang="en-US" sz="2000" dirty="0">
                  <a:solidFill>
                    <a:srgbClr val="002060"/>
                  </a:solidFill>
                  <a:latin typeface="+mj-lt"/>
                  <a:cs typeface="Arial" panose="020B0604020202020204" pitchFamily="34" charset="0"/>
                </a:rPr>
                <a:t> gene </a:t>
              </a:r>
              <a:r>
                <a:rPr lang="en-US" sz="2000" dirty="0" err="1">
                  <a:solidFill>
                    <a:srgbClr val="002060"/>
                  </a:solidFill>
                  <a:latin typeface="+mj-lt"/>
                  <a:cs typeface="Arial" panose="020B0604020202020204" pitchFamily="34" charset="0"/>
                </a:rPr>
                <a:t>đó</a:t>
              </a:r>
              <a:r>
                <a:rPr lang="en-US" sz="2000" dirty="0">
                  <a:solidFill>
                    <a:srgbClr val="002060"/>
                  </a:solidFill>
                  <a:latin typeface="+mj-lt"/>
                  <a:cs typeface="Arial" panose="020B0604020202020204" pitchFamily="34" charset="0"/>
                </a:rPr>
                <a:t>.</a:t>
              </a:r>
            </a:p>
            <a:p>
              <a:pPr marL="342900" indent="-342900" algn="just">
                <a:buFont typeface="Arial" panose="020B0604020202020204" pitchFamily="34" charset="0"/>
                <a:buChar char="•"/>
              </a:pPr>
              <a:r>
                <a:rPr lang="en-US" sz="2000" b="1" dirty="0" err="1">
                  <a:solidFill>
                    <a:srgbClr val="002060"/>
                  </a:solidFill>
                  <a:latin typeface="+mj-lt"/>
                  <a:cs typeface="Arial" panose="020B0604020202020204" pitchFamily="34" charset="0"/>
                </a:rPr>
                <a:t>Biến</a:t>
              </a:r>
              <a:r>
                <a:rPr lang="en-US" sz="2000" b="1" dirty="0">
                  <a:solidFill>
                    <a:srgbClr val="002060"/>
                  </a:solidFill>
                  <a:latin typeface="+mj-lt"/>
                  <a:cs typeface="Arial" panose="020B0604020202020204" pitchFamily="34" charset="0"/>
                </a:rPr>
                <a:t> </a:t>
              </a:r>
              <a:r>
                <a:rPr lang="en-US" sz="2000" b="1" dirty="0" err="1">
                  <a:solidFill>
                    <a:srgbClr val="002060"/>
                  </a:solidFill>
                  <a:latin typeface="+mj-lt"/>
                  <a:cs typeface="Arial" panose="020B0604020202020204" pitchFamily="34" charset="0"/>
                </a:rPr>
                <a:t>đổi</a:t>
              </a:r>
              <a:r>
                <a:rPr lang="en-US" sz="2000" b="1" dirty="0">
                  <a:solidFill>
                    <a:srgbClr val="002060"/>
                  </a:solidFill>
                  <a:latin typeface="+mj-lt"/>
                  <a:cs typeface="Arial" panose="020B0604020202020204" pitchFamily="34" charset="0"/>
                </a:rPr>
                <a:t> histone </a:t>
              </a:r>
              <a:r>
                <a:rPr lang="en-US" sz="2000" dirty="0">
                  <a:solidFill>
                    <a:srgbClr val="002060"/>
                  </a:solidFill>
                  <a:latin typeface="+mj-lt"/>
                  <a:cs typeface="Arial" panose="020B0604020202020204" pitchFamily="34" charset="0"/>
                </a:rPr>
                <a:t>(</a:t>
              </a:r>
              <a:r>
                <a:rPr lang="en-US" sz="2000" dirty="0" err="1">
                  <a:solidFill>
                    <a:srgbClr val="002060"/>
                  </a:solidFill>
                  <a:latin typeface="+mj-lt"/>
                  <a:cs typeface="Arial" panose="020B0604020202020204" pitchFamily="34" charset="0"/>
                </a:rPr>
                <a:t>ví</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dụ</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như</a:t>
              </a:r>
              <a:r>
                <a:rPr lang="en-US" sz="2000" dirty="0">
                  <a:solidFill>
                    <a:srgbClr val="002060"/>
                  </a:solidFill>
                  <a:latin typeface="+mj-lt"/>
                  <a:cs typeface="Arial" panose="020B0604020202020204" pitchFamily="34" charset="0"/>
                </a:rPr>
                <a:t> </a:t>
              </a:r>
              <a:r>
                <a:rPr lang="en-US" sz="2000" b="1" dirty="0">
                  <a:solidFill>
                    <a:srgbClr val="002060"/>
                  </a:solidFill>
                  <a:latin typeface="+mj-lt"/>
                  <a:cs typeface="Arial" panose="020B0604020202020204" pitchFamily="34" charset="0"/>
                </a:rPr>
                <a:t>histone methylation </a:t>
              </a:r>
              <a:r>
                <a:rPr lang="en-US" sz="2000" dirty="0" err="1">
                  <a:solidFill>
                    <a:srgbClr val="002060"/>
                  </a:solidFill>
                  <a:latin typeface="+mj-lt"/>
                  <a:cs typeface="Arial" panose="020B0604020202020204" pitchFamily="34" charset="0"/>
                </a:rPr>
                <a:t>và</a:t>
              </a:r>
              <a:r>
                <a:rPr lang="en-US" sz="2000" dirty="0">
                  <a:solidFill>
                    <a:srgbClr val="002060"/>
                  </a:solidFill>
                  <a:latin typeface="+mj-lt"/>
                  <a:cs typeface="Arial" panose="020B0604020202020204" pitchFamily="34" charset="0"/>
                </a:rPr>
                <a:t> </a:t>
              </a:r>
              <a:r>
                <a:rPr lang="en-US" sz="2000" b="1" dirty="0">
                  <a:solidFill>
                    <a:srgbClr val="002060"/>
                  </a:solidFill>
                  <a:latin typeface="+mj-lt"/>
                  <a:cs typeface="Arial" panose="020B0604020202020204" pitchFamily="34" charset="0"/>
                </a:rPr>
                <a:t>acetylation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Dạng</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biến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đổi</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này</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sẽ</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thay</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đổi</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tính</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chất</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lý</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hóa</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của</a:t>
              </a:r>
              <a:r>
                <a:rPr lang="en-US" sz="2000" dirty="0">
                  <a:solidFill>
                    <a:srgbClr val="002060"/>
                  </a:solidFill>
                  <a:latin typeface="+mj-lt"/>
                  <a:cs typeface="Arial" panose="020B0604020202020204" pitchFamily="34" charset="0"/>
                </a:rPr>
                <a:t> protein histone. </a:t>
              </a:r>
              <a:r>
                <a:rPr lang="en-US" sz="2000" dirty="0" err="1">
                  <a:solidFill>
                    <a:srgbClr val="002060"/>
                  </a:solidFill>
                  <a:latin typeface="+mj-lt"/>
                  <a:cs typeface="Arial" panose="020B0604020202020204" pitchFamily="34" charset="0"/>
                </a:rPr>
                <a:t>Kết</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quả</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làm</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thay</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đổi</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khả</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năng</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tương</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tác</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giữa</a:t>
              </a:r>
              <a:r>
                <a:rPr lang="en-US" sz="2000" dirty="0">
                  <a:solidFill>
                    <a:srgbClr val="002060"/>
                  </a:solidFill>
                  <a:latin typeface="+mj-lt"/>
                  <a:cs typeface="Arial" panose="020B0604020202020204" pitchFamily="34" charset="0"/>
                </a:rPr>
                <a:t> protein histone </a:t>
              </a:r>
              <a:r>
                <a:rPr lang="en-US" sz="2000" dirty="0" err="1">
                  <a:solidFill>
                    <a:srgbClr val="002060"/>
                  </a:solidFill>
                  <a:latin typeface="+mj-lt"/>
                  <a:cs typeface="Arial" panose="020B0604020202020204" pitchFamily="34" charset="0"/>
                </a:rPr>
                <a:t>và</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sợi</a:t>
              </a:r>
              <a:r>
                <a:rPr lang="en-US" sz="2000" dirty="0">
                  <a:solidFill>
                    <a:srgbClr val="002060"/>
                  </a:solidFill>
                  <a:latin typeface="+mj-lt"/>
                  <a:cs typeface="Arial" panose="020B0604020202020204" pitchFamily="34" charset="0"/>
                </a:rPr>
                <a:t> DNA. </a:t>
              </a:r>
              <a:r>
                <a:rPr lang="en-US" sz="2000" dirty="0" err="1">
                  <a:solidFill>
                    <a:srgbClr val="002060"/>
                  </a:solidFill>
                  <a:latin typeface="+mj-lt"/>
                  <a:cs typeface="Arial" panose="020B0604020202020204" pitchFamily="34" charset="0"/>
                </a:rPr>
                <a:t>Điều</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này</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có</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thể</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ảnh</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hưởng</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đến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việc</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tháo</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gỡ</a:t>
              </a:r>
              <a:r>
                <a:rPr lang="en-US" sz="2000" dirty="0">
                  <a:solidFill>
                    <a:srgbClr val="002060"/>
                  </a:solidFill>
                  <a:latin typeface="+mj-lt"/>
                  <a:cs typeface="Arial" panose="020B0604020202020204" pitchFamily="34" charset="0"/>
                </a:rPr>
                <a:t> hay </a:t>
              </a:r>
              <a:r>
                <a:rPr lang="en-US" sz="2000" dirty="0" err="1">
                  <a:solidFill>
                    <a:srgbClr val="002060"/>
                  </a:solidFill>
                  <a:latin typeface="+mj-lt"/>
                  <a:cs typeface="Arial" panose="020B0604020202020204" pitchFamily="34" charset="0"/>
                </a:rPr>
                <a:t>tái</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lắp</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đặt</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sợi</a:t>
              </a:r>
              <a:r>
                <a:rPr lang="en-US" sz="2000" dirty="0">
                  <a:solidFill>
                    <a:srgbClr val="002060"/>
                  </a:solidFill>
                  <a:latin typeface="+mj-lt"/>
                  <a:cs typeface="Arial" panose="020B0604020202020204" pitchFamily="34" charset="0"/>
                </a:rPr>
                <a:t> DNA </a:t>
              </a:r>
              <a:r>
                <a:rPr lang="en-US" sz="2000" dirty="0" err="1">
                  <a:solidFill>
                    <a:srgbClr val="002060"/>
                  </a:solidFill>
                  <a:latin typeface="+mj-lt"/>
                  <a:cs typeface="Arial" panose="020B0604020202020204" pitchFamily="34" charset="0"/>
                </a:rPr>
                <a:t>vào</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lõi</a:t>
              </a:r>
              <a:r>
                <a:rPr lang="en-US" sz="2000" dirty="0">
                  <a:solidFill>
                    <a:srgbClr val="002060"/>
                  </a:solidFill>
                  <a:latin typeface="+mj-lt"/>
                  <a:cs typeface="Arial" panose="020B0604020202020204" pitchFamily="34" charset="0"/>
                </a:rPr>
                <a:t> histone =&gt; </a:t>
              </a:r>
              <a:r>
                <a:rPr lang="en-US" sz="2000" dirty="0" err="1">
                  <a:solidFill>
                    <a:srgbClr val="002060"/>
                  </a:solidFill>
                  <a:latin typeface="+mj-lt"/>
                  <a:cs typeface="Arial" panose="020B0604020202020204" pitchFamily="34" charset="0"/>
                </a:rPr>
                <a:t>tác</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động</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đến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quá</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trình</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phiên</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mã</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của</a:t>
              </a:r>
              <a:r>
                <a:rPr lang="en-US" sz="2000" dirty="0">
                  <a:solidFill>
                    <a:srgbClr val="002060"/>
                  </a:solidFill>
                  <a:latin typeface="+mj-lt"/>
                  <a:cs typeface="Arial" panose="020B0604020202020204" pitchFamily="34" charset="0"/>
                </a:rPr>
                <a:t> gene </a:t>
              </a:r>
              <a:r>
                <a:rPr lang="en-US" sz="2000" dirty="0" err="1">
                  <a:solidFill>
                    <a:srgbClr val="002060"/>
                  </a:solidFill>
                  <a:latin typeface="+mj-lt"/>
                  <a:cs typeface="Arial" panose="020B0604020202020204" pitchFamily="34" charset="0"/>
                </a:rPr>
                <a:t>mục</a:t>
              </a:r>
              <a:r>
                <a:rPr lang="en-US" sz="2000" dirty="0">
                  <a:solidFill>
                    <a:srgbClr val="002060"/>
                  </a:solidFill>
                  <a:latin typeface="+mj-lt"/>
                  <a:cs typeface="Arial" panose="020B0604020202020204" pitchFamily="34" charset="0"/>
                </a:rPr>
                <a:t> </a:t>
              </a:r>
              <a:r>
                <a:rPr lang="en-US" sz="2000" dirty="0" err="1">
                  <a:solidFill>
                    <a:srgbClr val="002060"/>
                  </a:solidFill>
                  <a:latin typeface="+mj-lt"/>
                  <a:cs typeface="Arial" panose="020B0604020202020204" pitchFamily="34" charset="0"/>
                </a:rPr>
                <a:t>tiêu</a:t>
              </a:r>
              <a:r>
                <a:rPr lang="en-US" sz="2000" dirty="0">
                  <a:solidFill>
                    <a:srgbClr val="002060"/>
                  </a:solidFill>
                  <a:latin typeface="+mj-lt"/>
                  <a:cs typeface="Arial" panose="020B0604020202020204" pitchFamily="34" charset="0"/>
                </a:rPr>
                <a:t>.</a:t>
              </a:r>
              <a:endParaRPr lang="en-SG" sz="2000" dirty="0">
                <a:solidFill>
                  <a:srgbClr val="002060"/>
                </a:solidFill>
                <a:latin typeface="+mj-lt"/>
                <a:cs typeface="Arial" panose="020B0604020202020204" pitchFamily="34" charset="0"/>
              </a:endParaRPr>
            </a:p>
          </p:txBody>
        </p:sp>
      </p:grpSp>
      <p:grpSp>
        <p:nvGrpSpPr>
          <p:cNvPr id="5" name="Group 4">
            <a:extLst>
              <a:ext uri="{FF2B5EF4-FFF2-40B4-BE49-F238E27FC236}">
                <a16:creationId xmlns:a16="http://schemas.microsoft.com/office/drawing/2014/main" id="{C54579ED-1DCD-132C-5673-84A40A9576B5}"/>
              </a:ext>
            </a:extLst>
          </p:cNvPr>
          <p:cNvGrpSpPr/>
          <p:nvPr/>
        </p:nvGrpSpPr>
        <p:grpSpPr>
          <a:xfrm>
            <a:off x="0" y="-14027"/>
            <a:ext cx="12192000" cy="855639"/>
            <a:chOff x="0" y="-14027"/>
            <a:chExt cx="12192000" cy="855639"/>
          </a:xfrm>
        </p:grpSpPr>
        <p:sp>
          <p:nvSpPr>
            <p:cNvPr id="6" name="Rectangle 5">
              <a:extLst>
                <a:ext uri="{FF2B5EF4-FFF2-40B4-BE49-F238E27FC236}">
                  <a16:creationId xmlns:a16="http://schemas.microsoft.com/office/drawing/2014/main" id="{7A08D4F9-EC75-D14D-6247-6C7BE3667E4A}"/>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79EAF8AA-D70D-5E74-33EA-B19341EBD50A}"/>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1.1. Khái quát về epigenetics ở thực vật</a:t>
              </a:r>
              <a:endParaRPr lang="en-US" altLang="en-US" sz="3000" b="1" dirty="0">
                <a:solidFill>
                  <a:srgbClr val="990000"/>
                </a:solidFill>
                <a:latin typeface="Aptos Display" panose="020B0004020202020204" pitchFamily="34" charset="0"/>
                <a:cs typeface="Arial" panose="020B0604020202020204" pitchFamily="34" charset="0"/>
              </a:endParaRPr>
            </a:p>
          </p:txBody>
        </p:sp>
      </p:grpSp>
    </p:spTree>
    <p:extLst>
      <p:ext uri="{BB962C8B-B14F-4D97-AF65-F5344CB8AC3E}">
        <p14:creationId xmlns:p14="http://schemas.microsoft.com/office/powerpoint/2010/main" val="41017889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F4B1F62-2892-59C7-D2DB-513088F6CD72}"/>
              </a:ext>
            </a:extLst>
          </p:cNvPr>
          <p:cNvGrpSpPr/>
          <p:nvPr/>
        </p:nvGrpSpPr>
        <p:grpSpPr>
          <a:xfrm>
            <a:off x="240118" y="1920073"/>
            <a:ext cx="11711763" cy="4096779"/>
            <a:chOff x="240118" y="2005956"/>
            <a:chExt cx="11711763" cy="4096779"/>
          </a:xfrm>
          <a:solidFill>
            <a:schemeClr val="accent2">
              <a:lumMod val="20000"/>
              <a:lumOff val="80000"/>
            </a:schemeClr>
          </a:solidFill>
        </p:grpSpPr>
        <p:sp>
          <p:nvSpPr>
            <p:cNvPr id="7" name="Rectangle: Rounded Corners 6">
              <a:extLst>
                <a:ext uri="{FF2B5EF4-FFF2-40B4-BE49-F238E27FC236}">
                  <a16:creationId xmlns:a16="http://schemas.microsoft.com/office/drawing/2014/main" id="{753C0B9B-E14A-3E2F-0ACF-4EE8DEF89036}"/>
                </a:ext>
              </a:extLst>
            </p:cNvPr>
            <p:cNvSpPr/>
            <p:nvPr/>
          </p:nvSpPr>
          <p:spPr>
            <a:xfrm>
              <a:off x="240118" y="2005956"/>
              <a:ext cx="11711763" cy="4096779"/>
            </a:xfrm>
            <a:prstGeom prst="roundRect">
              <a:avLst>
                <a:gd name="adj" fmla="val 2254"/>
              </a:avLst>
            </a:prstGeom>
            <a:grp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5" name="TextBox 4">
              <a:extLst>
                <a:ext uri="{FF2B5EF4-FFF2-40B4-BE49-F238E27FC236}">
                  <a16:creationId xmlns:a16="http://schemas.microsoft.com/office/drawing/2014/main" id="{023E26E7-5B79-3D16-A142-257C745E5342}"/>
                </a:ext>
              </a:extLst>
            </p:cNvPr>
            <p:cNvSpPr txBox="1"/>
            <p:nvPr/>
          </p:nvSpPr>
          <p:spPr>
            <a:xfrm>
              <a:off x="404479" y="2161519"/>
              <a:ext cx="11383039" cy="3785652"/>
            </a:xfrm>
            <a:prstGeom prst="rect">
              <a:avLst/>
            </a:prstGeom>
            <a:noFill/>
            <a:ln>
              <a:noFill/>
            </a:ln>
          </p:spPr>
          <p:txBody>
            <a:bodyPr wrap="square">
              <a:spAutoFit/>
            </a:bodyPr>
            <a:lstStyle/>
            <a:p>
              <a:pPr algn="just"/>
              <a:r>
                <a:rPr lang="en-SG" sz="3000" b="1" dirty="0">
                  <a:solidFill>
                    <a:srgbClr val="002060"/>
                  </a:solidFill>
                  <a:latin typeface="+mj-lt"/>
                  <a:cs typeface="Arial" panose="020B0604020202020204" pitchFamily="34" charset="0"/>
                </a:rPr>
                <a:t>“Epigenetics </a:t>
              </a:r>
              <a:r>
                <a:rPr lang="en-SG" sz="3000" b="1" dirty="0" err="1">
                  <a:solidFill>
                    <a:srgbClr val="002060"/>
                  </a:solidFill>
                  <a:latin typeface="+mj-lt"/>
                  <a:cs typeface="Arial" panose="020B0604020202020204" pitchFamily="34" charset="0"/>
                </a:rPr>
                <a:t>có</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thể</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hiểu</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là</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những</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biến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đổi</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hóa</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học</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trên</a:t>
              </a:r>
              <a:r>
                <a:rPr lang="en-SG" sz="3000" b="1" dirty="0">
                  <a:solidFill>
                    <a:srgbClr val="002060"/>
                  </a:solidFill>
                  <a:latin typeface="+mj-lt"/>
                  <a:cs typeface="Arial" panose="020B0604020202020204" pitchFamily="34" charset="0"/>
                </a:rPr>
                <a:t> DNA </a:t>
              </a:r>
              <a:r>
                <a:rPr lang="en-SG" sz="3000" b="1" dirty="0" err="1">
                  <a:solidFill>
                    <a:srgbClr val="002060"/>
                  </a:solidFill>
                  <a:latin typeface="+mj-lt"/>
                  <a:cs typeface="Arial" panose="020B0604020202020204" pitchFamily="34" charset="0"/>
                </a:rPr>
                <a:t>và</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các</a:t>
              </a:r>
              <a:r>
                <a:rPr lang="en-SG" sz="3000" b="1" dirty="0">
                  <a:solidFill>
                    <a:srgbClr val="002060"/>
                  </a:solidFill>
                  <a:latin typeface="+mj-lt"/>
                  <a:cs typeface="Arial" panose="020B0604020202020204" pitchFamily="34" charset="0"/>
                </a:rPr>
                <a:t> protein </a:t>
              </a:r>
              <a:r>
                <a:rPr lang="en-SG" sz="3000" b="1" dirty="0" err="1">
                  <a:solidFill>
                    <a:srgbClr val="002060"/>
                  </a:solidFill>
                  <a:latin typeface="+mj-lt"/>
                  <a:cs typeface="Arial" panose="020B0604020202020204" pitchFamily="34" charset="0"/>
                </a:rPr>
                <a:t>tương</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tác</a:t>
              </a:r>
              <a:r>
                <a:rPr lang="en-SG" sz="3000" b="1" dirty="0">
                  <a:solidFill>
                    <a:srgbClr val="002060"/>
                  </a:solidFill>
                  <a:latin typeface="+mj-lt"/>
                  <a:cs typeface="Arial" panose="020B0604020202020204" pitchFamily="34" charset="0"/>
                </a:rPr>
                <a:t> DNA (</a:t>
              </a:r>
              <a:r>
                <a:rPr lang="en-SG" sz="3000" b="1" dirty="0" err="1">
                  <a:solidFill>
                    <a:srgbClr val="002060"/>
                  </a:solidFill>
                  <a:latin typeface="+mj-lt"/>
                  <a:cs typeface="Arial" panose="020B0604020202020204" pitchFamily="34" charset="0"/>
                </a:rPr>
                <a:t>tiêu</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biểu</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như</a:t>
              </a:r>
              <a:r>
                <a:rPr lang="en-SG" sz="3000" b="1" dirty="0">
                  <a:solidFill>
                    <a:srgbClr val="002060"/>
                  </a:solidFill>
                  <a:latin typeface="+mj-lt"/>
                  <a:cs typeface="Arial" panose="020B0604020202020204" pitchFamily="34" charset="0"/>
                </a:rPr>
                <a:t> histone) </a:t>
              </a:r>
              <a:r>
                <a:rPr lang="en-SG" sz="3000" b="1" dirty="0" err="1">
                  <a:solidFill>
                    <a:srgbClr val="002060"/>
                  </a:solidFill>
                  <a:latin typeface="+mj-lt"/>
                  <a:cs typeface="Arial" panose="020B0604020202020204" pitchFamily="34" charset="0"/>
                </a:rPr>
                <a:t>làm</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ảnh</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hưởng</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đến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mức</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độ</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biểu</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hiện</a:t>
              </a:r>
              <a:r>
                <a:rPr lang="en-SG" sz="3000" b="1" dirty="0">
                  <a:solidFill>
                    <a:srgbClr val="002060"/>
                  </a:solidFill>
                  <a:latin typeface="+mj-lt"/>
                  <a:cs typeface="Arial" panose="020B0604020202020204" pitchFamily="34" charset="0"/>
                </a:rPr>
                <a:t> gene. </a:t>
              </a:r>
              <a:r>
                <a:rPr lang="en-SG" sz="3000" b="1" dirty="0" err="1">
                  <a:solidFill>
                    <a:srgbClr val="002060"/>
                  </a:solidFill>
                  <a:latin typeface="+mj-lt"/>
                  <a:cs typeface="Arial" panose="020B0604020202020204" pitchFamily="34" charset="0"/>
                </a:rPr>
                <a:t>Đặc</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biệt</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các</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biến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đổi</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này</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không</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liên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quan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và</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không</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làm</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thay</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đổi</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trình</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tự</a:t>
              </a:r>
              <a:r>
                <a:rPr lang="en-SG" sz="3000" b="1" dirty="0">
                  <a:solidFill>
                    <a:srgbClr val="002060"/>
                  </a:solidFill>
                  <a:latin typeface="+mj-lt"/>
                  <a:cs typeface="Arial" panose="020B0604020202020204" pitchFamily="34" charset="0"/>
                </a:rPr>
                <a:t> DNA </a:t>
              </a:r>
              <a:r>
                <a:rPr lang="en-SG" sz="3000" b="1" dirty="0" err="1">
                  <a:solidFill>
                    <a:srgbClr val="002060"/>
                  </a:solidFill>
                  <a:latin typeface="+mj-lt"/>
                  <a:cs typeface="Arial" panose="020B0604020202020204" pitchFamily="34" charset="0"/>
                </a:rPr>
                <a:t>của</a:t>
              </a:r>
              <a:r>
                <a:rPr lang="en-SG" sz="3000" b="1" dirty="0">
                  <a:solidFill>
                    <a:srgbClr val="002060"/>
                  </a:solidFill>
                  <a:latin typeface="+mj-lt"/>
                  <a:cs typeface="Arial" panose="020B0604020202020204" pitchFamily="34" charset="0"/>
                </a:rPr>
                <a:t> gene. Một </a:t>
              </a:r>
              <a:r>
                <a:rPr lang="en-SG" sz="3000" b="1" dirty="0" err="1">
                  <a:solidFill>
                    <a:srgbClr val="002060"/>
                  </a:solidFill>
                  <a:latin typeface="+mj-lt"/>
                  <a:cs typeface="Arial" panose="020B0604020202020204" pitchFamily="34" charset="0"/>
                </a:rPr>
                <a:t>số</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biến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đổi</a:t>
              </a:r>
              <a:r>
                <a:rPr lang="en-SG" sz="3000" b="1" dirty="0">
                  <a:solidFill>
                    <a:srgbClr val="002060"/>
                  </a:solidFill>
                  <a:latin typeface="+mj-lt"/>
                  <a:cs typeface="Arial" panose="020B0604020202020204" pitchFamily="34" charset="0"/>
                </a:rPr>
                <a:t> epigenetics </a:t>
              </a:r>
              <a:r>
                <a:rPr lang="en-SG" sz="3000" b="1" dirty="0" err="1">
                  <a:solidFill>
                    <a:srgbClr val="002060"/>
                  </a:solidFill>
                  <a:latin typeface="+mj-lt"/>
                  <a:cs typeface="Arial" panose="020B0604020202020204" pitchFamily="34" charset="0"/>
                </a:rPr>
                <a:t>còn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có</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thể</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được</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truyền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từ</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tế</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bào</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mẹ</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cho</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tế</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bào</a:t>
              </a:r>
              <a:r>
                <a:rPr lang="en-SG" sz="3000" b="1" dirty="0">
                  <a:solidFill>
                    <a:srgbClr val="002060"/>
                  </a:solidFill>
                  <a:latin typeface="+mj-lt"/>
                  <a:cs typeface="Arial" panose="020B0604020202020204" pitchFamily="34" charset="0"/>
                </a:rPr>
                <a:t> con hay </a:t>
              </a:r>
              <a:r>
                <a:rPr lang="en-SG" sz="3000" b="1" dirty="0" err="1">
                  <a:solidFill>
                    <a:srgbClr val="002060"/>
                  </a:solidFill>
                  <a:latin typeface="+mj-lt"/>
                  <a:cs typeface="Arial" panose="020B0604020202020204" pitchFamily="34" charset="0"/>
                </a:rPr>
                <a:t>thậm</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chí</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là</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cá</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thể</a:t>
              </a:r>
              <a:r>
                <a:rPr lang="en-SG" sz="3000" b="1" dirty="0">
                  <a:solidFill>
                    <a:srgbClr val="002060"/>
                  </a:solidFill>
                  <a:latin typeface="+mj-lt"/>
                  <a:cs typeface="Arial" panose="020B0604020202020204" pitchFamily="34" charset="0"/>
                </a:rPr>
                <a:t> cha/</a:t>
              </a:r>
              <a:r>
                <a:rPr lang="en-SG" sz="3000" b="1" dirty="0" err="1">
                  <a:solidFill>
                    <a:srgbClr val="002060"/>
                  </a:solidFill>
                  <a:latin typeface="+mj-lt"/>
                  <a:cs typeface="Arial" panose="020B0604020202020204" pitchFamily="34" charset="0"/>
                </a:rPr>
                <a:t>mẹ</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cho</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cá</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thể</a:t>
              </a:r>
              <a:r>
                <a:rPr lang="en-SG" sz="3000" b="1" dirty="0">
                  <a:solidFill>
                    <a:srgbClr val="002060"/>
                  </a:solidFill>
                  <a:latin typeface="+mj-lt"/>
                  <a:cs typeface="Arial" panose="020B0604020202020204" pitchFamily="34" charset="0"/>
                </a:rPr>
                <a:t> con. </a:t>
              </a:r>
              <a:r>
                <a:rPr lang="en-SG" sz="3000" b="1" dirty="0" err="1">
                  <a:solidFill>
                    <a:srgbClr val="002060"/>
                  </a:solidFill>
                  <a:latin typeface="+mj-lt"/>
                  <a:cs typeface="Arial" panose="020B0604020202020204" pitchFamily="34" charset="0"/>
                </a:rPr>
                <a:t>Hơn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nữa</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các</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biến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đổi</a:t>
              </a:r>
              <a:r>
                <a:rPr lang="en-SG" sz="3000" b="1" dirty="0">
                  <a:solidFill>
                    <a:srgbClr val="002060"/>
                  </a:solidFill>
                  <a:latin typeface="+mj-lt"/>
                  <a:cs typeface="Arial" panose="020B0604020202020204" pitchFamily="34" charset="0"/>
                </a:rPr>
                <a:t> epigenetics </a:t>
              </a:r>
              <a:r>
                <a:rPr lang="en-SG" sz="3000" b="1" dirty="0" err="1">
                  <a:solidFill>
                    <a:srgbClr val="002060"/>
                  </a:solidFill>
                  <a:latin typeface="+mj-lt"/>
                  <a:cs typeface="Arial" panose="020B0604020202020204" pitchFamily="34" charset="0"/>
                </a:rPr>
                <a:t>thường</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có</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tính</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nghịch</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đảo</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trong</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khi</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các</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biến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đổi</a:t>
              </a:r>
              <a:r>
                <a:rPr lang="en-SG" sz="3000" b="1" dirty="0">
                  <a:solidFill>
                    <a:srgbClr val="002060"/>
                  </a:solidFill>
                  <a:latin typeface="+mj-lt"/>
                  <a:cs typeface="Arial" panose="020B0604020202020204" pitchFamily="34" charset="0"/>
                </a:rPr>
                <a:t> di </a:t>
              </a:r>
              <a:r>
                <a:rPr lang="en-SG" sz="3000" b="1" dirty="0" err="1">
                  <a:solidFill>
                    <a:srgbClr val="002060"/>
                  </a:solidFill>
                  <a:latin typeface="+mj-lt"/>
                  <a:cs typeface="Arial" panose="020B0604020202020204" pitchFamily="34" charset="0"/>
                </a:rPr>
                <a:t>truyền</a:t>
              </a:r>
              <a:r>
                <a:rPr lang="en-SG" sz="3000" b="1" dirty="0">
                  <a:solidFill>
                    <a:srgbClr val="002060"/>
                  </a:solidFill>
                  <a:latin typeface="+mj-lt"/>
                  <a:cs typeface="Arial" panose="020B0604020202020204" pitchFamily="34" charset="0"/>
                </a:rPr>
                <a:t> (genetics) </a:t>
              </a:r>
              <a:r>
                <a:rPr lang="en-SG" sz="3000" b="1" dirty="0" err="1">
                  <a:solidFill>
                    <a:srgbClr val="002060"/>
                  </a:solidFill>
                  <a:latin typeface="+mj-lt"/>
                  <a:cs typeface="Arial" panose="020B0604020202020204" pitchFamily="34" charset="0"/>
                </a:rPr>
                <a:t>như</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đột</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biến</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thay</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đổi</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trình</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tự</a:t>
              </a:r>
              <a:r>
                <a:rPr lang="en-SG" sz="3000" b="1" dirty="0">
                  <a:solidFill>
                    <a:srgbClr val="002060"/>
                  </a:solidFill>
                  <a:latin typeface="+mj-lt"/>
                  <a:cs typeface="Arial" panose="020B0604020202020204" pitchFamily="34" charset="0"/>
                </a:rPr>
                <a:t> DNA </a:t>
              </a:r>
              <a:r>
                <a:rPr lang="en-SG" sz="3000" b="1" dirty="0" err="1">
                  <a:solidFill>
                    <a:srgbClr val="002060"/>
                  </a:solidFill>
                  <a:latin typeface="+mj-lt"/>
                  <a:cs typeface="Arial" panose="020B0604020202020204" pitchFamily="34" charset="0"/>
                </a:rPr>
                <a:t>thì</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không</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có</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đặc</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điểm</a:t>
              </a:r>
              <a:r>
                <a:rPr lang="en-SG" sz="3000" b="1" dirty="0">
                  <a:solidFill>
                    <a:srgbClr val="002060"/>
                  </a:solidFill>
                  <a:latin typeface="+mj-lt"/>
                  <a:cs typeface="Arial" panose="020B0604020202020204" pitchFamily="34" charset="0"/>
                </a:rPr>
                <a:t> </a:t>
              </a:r>
              <a:r>
                <a:rPr lang="en-SG" sz="3000" b="1" dirty="0" err="1">
                  <a:solidFill>
                    <a:srgbClr val="002060"/>
                  </a:solidFill>
                  <a:latin typeface="+mj-lt"/>
                  <a:cs typeface="Arial" panose="020B0604020202020204" pitchFamily="34" charset="0"/>
                </a:rPr>
                <a:t>này</a:t>
              </a:r>
              <a:r>
                <a:rPr lang="en-SG" sz="3000" b="1" dirty="0">
                  <a:solidFill>
                    <a:srgbClr val="002060"/>
                  </a:solidFill>
                  <a:latin typeface="+mj-lt"/>
                  <a:cs typeface="Arial" panose="020B0604020202020204" pitchFamily="34" charset="0"/>
                </a:rPr>
                <a:t>.”</a:t>
              </a:r>
            </a:p>
          </p:txBody>
        </p:sp>
      </p:grpSp>
      <p:grpSp>
        <p:nvGrpSpPr>
          <p:cNvPr id="6" name="Group 5">
            <a:extLst>
              <a:ext uri="{FF2B5EF4-FFF2-40B4-BE49-F238E27FC236}">
                <a16:creationId xmlns:a16="http://schemas.microsoft.com/office/drawing/2014/main" id="{0A747330-151B-E1B6-E7B2-1029F883066B}"/>
              </a:ext>
            </a:extLst>
          </p:cNvPr>
          <p:cNvGrpSpPr/>
          <p:nvPr/>
        </p:nvGrpSpPr>
        <p:grpSpPr>
          <a:xfrm>
            <a:off x="0" y="-14027"/>
            <a:ext cx="12192000" cy="855639"/>
            <a:chOff x="0" y="-14027"/>
            <a:chExt cx="12192000" cy="855639"/>
          </a:xfrm>
        </p:grpSpPr>
        <p:sp>
          <p:nvSpPr>
            <p:cNvPr id="8" name="Rectangle 7">
              <a:extLst>
                <a:ext uri="{FF2B5EF4-FFF2-40B4-BE49-F238E27FC236}">
                  <a16:creationId xmlns:a16="http://schemas.microsoft.com/office/drawing/2014/main" id="{20D4D241-CF6D-B4E4-0D57-691BB76D192F}"/>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8E0C9ACF-9D57-A0FC-E505-8273FE86FE03}"/>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1.1. Khái quát về epigenetics ở thực vật</a:t>
              </a:r>
              <a:endParaRPr lang="en-US" altLang="en-US" sz="3000" b="1" dirty="0">
                <a:solidFill>
                  <a:srgbClr val="990000"/>
                </a:solidFill>
                <a:latin typeface="Aptos Display" panose="020B0004020202020204" pitchFamily="34" charset="0"/>
                <a:cs typeface="Arial" panose="020B0604020202020204" pitchFamily="34" charset="0"/>
              </a:endParaRPr>
            </a:p>
          </p:txBody>
        </p:sp>
      </p:grpSp>
    </p:spTree>
    <p:extLst>
      <p:ext uri="{BB962C8B-B14F-4D97-AF65-F5344CB8AC3E}">
        <p14:creationId xmlns:p14="http://schemas.microsoft.com/office/powerpoint/2010/main" val="89061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4181049-4A5A-656D-43A9-8A6C30E5F2D2}"/>
              </a:ext>
            </a:extLst>
          </p:cNvPr>
          <p:cNvSpPr txBox="1"/>
          <p:nvPr/>
        </p:nvSpPr>
        <p:spPr>
          <a:xfrm>
            <a:off x="0" y="1113664"/>
            <a:ext cx="12192000" cy="400110"/>
          </a:xfrm>
          <a:prstGeom prst="rect">
            <a:avLst/>
          </a:prstGeom>
          <a:noFill/>
        </p:spPr>
        <p:txBody>
          <a:bodyPr wrap="square">
            <a:spAutoFit/>
          </a:bodyPr>
          <a:lstStyle/>
          <a:p>
            <a:pPr algn="ctr"/>
            <a:r>
              <a:rPr lang="en-US" sz="2000" b="1" dirty="0">
                <a:solidFill>
                  <a:srgbClr val="002060"/>
                </a:solidFill>
                <a:effectLst/>
                <a:latin typeface="Aptos Display" panose="020B0004020202020204" pitchFamily="34" charset="0"/>
                <a:ea typeface="Times New Roman" panose="02020603050405020304" pitchFamily="18" charset="0"/>
                <a:cs typeface="Times New Roman" panose="02020603050405020304" pitchFamily="18" charset="0"/>
              </a:rPr>
              <a:t>L</a:t>
            </a:r>
            <a:r>
              <a:rPr lang="vi-VN" sz="2000" b="1" dirty="0">
                <a:solidFill>
                  <a:srgbClr val="002060"/>
                </a:solidFill>
                <a:effectLst/>
                <a:latin typeface="Aptos Display" panose="020B0004020202020204" pitchFamily="34" charset="0"/>
                <a:ea typeface="Times New Roman" panose="02020603050405020304" pitchFamily="18" charset="0"/>
                <a:cs typeface="Times New Roman" panose="02020603050405020304" pitchFamily="18" charset="0"/>
              </a:rPr>
              <a:t>ược sử phát triển của </a:t>
            </a:r>
            <a:r>
              <a:rPr lang="en-US" sz="2000" b="1" dirty="0" err="1">
                <a:solidFill>
                  <a:srgbClr val="002060"/>
                </a:solidFill>
                <a:effectLst/>
                <a:latin typeface="Aptos Display" panose="020B0004020202020204" pitchFamily="34" charset="0"/>
                <a:ea typeface="Times New Roman" panose="02020603050405020304" pitchFamily="18" charset="0"/>
                <a:cs typeface="Times New Roman" panose="02020603050405020304" pitchFamily="18" charset="0"/>
              </a:rPr>
              <a:t>nghiên</a:t>
            </a:r>
            <a:r>
              <a:rPr lang="en-US" sz="2000" b="1" dirty="0">
                <a:solidFill>
                  <a:srgbClr val="002060"/>
                </a:solidFill>
                <a:effectLst/>
                <a:latin typeface="Aptos Display" panose="020B0004020202020204" pitchFamily="34" charset="0"/>
                <a:ea typeface="Times New Roman" panose="02020603050405020304" pitchFamily="18" charset="0"/>
                <a:cs typeface="Times New Roman" panose="02020603050405020304" pitchFamily="18" charset="0"/>
              </a:rPr>
              <a:t> </a:t>
            </a:r>
            <a:r>
              <a:rPr lang="en-US" sz="2000" b="1" dirty="0" err="1">
                <a:solidFill>
                  <a:srgbClr val="002060"/>
                </a:solidFill>
                <a:effectLst/>
                <a:latin typeface="Aptos Display" panose="020B0004020202020204" pitchFamily="34" charset="0"/>
                <a:ea typeface="Times New Roman" panose="02020603050405020304" pitchFamily="18" charset="0"/>
                <a:cs typeface="Times New Roman" panose="02020603050405020304" pitchFamily="18" charset="0"/>
              </a:rPr>
              <a:t>cứu</a:t>
            </a:r>
            <a:r>
              <a:rPr lang="en-US" sz="2000" b="1" dirty="0">
                <a:solidFill>
                  <a:srgbClr val="002060"/>
                </a:solidFill>
                <a:effectLst/>
                <a:latin typeface="Aptos Display" panose="020B0004020202020204" pitchFamily="34" charset="0"/>
                <a:ea typeface="Times New Roman" panose="02020603050405020304" pitchFamily="18" charset="0"/>
                <a:cs typeface="Times New Roman" panose="02020603050405020304" pitchFamily="18" charset="0"/>
              </a:rPr>
              <a:t> </a:t>
            </a:r>
            <a:r>
              <a:rPr lang="vi-VN" sz="2000" b="1" dirty="0">
                <a:solidFill>
                  <a:srgbClr val="002060"/>
                </a:solidFill>
                <a:effectLst/>
                <a:latin typeface="Aptos Display" panose="020B0004020202020204" pitchFamily="34" charset="0"/>
                <a:ea typeface="Times New Roman" panose="02020603050405020304" pitchFamily="18" charset="0"/>
                <a:cs typeface="Times New Roman" panose="02020603050405020304" pitchFamily="18" charset="0"/>
              </a:rPr>
              <a:t>epigenetics ở thực vật</a:t>
            </a:r>
            <a:endParaRPr lang="en-SG" sz="2000" b="1" dirty="0">
              <a:solidFill>
                <a:srgbClr val="002060"/>
              </a:solidFill>
              <a:latin typeface="Aptos Display" panose="020B0004020202020204" pitchFamily="34" charset="0"/>
              <a:cs typeface="Times New Roman" panose="02020603050405020304" pitchFamily="18" charset="0"/>
            </a:endParaRPr>
          </a:p>
        </p:txBody>
      </p:sp>
      <p:grpSp>
        <p:nvGrpSpPr>
          <p:cNvPr id="9" name="Group 8">
            <a:extLst>
              <a:ext uri="{FF2B5EF4-FFF2-40B4-BE49-F238E27FC236}">
                <a16:creationId xmlns:a16="http://schemas.microsoft.com/office/drawing/2014/main" id="{C1F0E264-5499-0074-D9A6-CE5967B31EA9}"/>
              </a:ext>
            </a:extLst>
          </p:cNvPr>
          <p:cNvGrpSpPr/>
          <p:nvPr/>
        </p:nvGrpSpPr>
        <p:grpSpPr>
          <a:xfrm>
            <a:off x="432179" y="1579506"/>
            <a:ext cx="11327642" cy="4913548"/>
            <a:chOff x="450376" y="1728363"/>
            <a:chExt cx="11327642" cy="4913548"/>
          </a:xfrm>
        </p:grpSpPr>
        <p:sp>
          <p:nvSpPr>
            <p:cNvPr id="8" name="Rectangle: Rounded Corners 7">
              <a:extLst>
                <a:ext uri="{FF2B5EF4-FFF2-40B4-BE49-F238E27FC236}">
                  <a16:creationId xmlns:a16="http://schemas.microsoft.com/office/drawing/2014/main" id="{7D4BC9BC-CE83-0F40-E670-A56926BDF0F0}"/>
                </a:ext>
              </a:extLst>
            </p:cNvPr>
            <p:cNvSpPr/>
            <p:nvPr/>
          </p:nvSpPr>
          <p:spPr>
            <a:xfrm>
              <a:off x="450376" y="1728363"/>
              <a:ext cx="11327642" cy="4913548"/>
            </a:xfrm>
            <a:prstGeom prst="roundRect">
              <a:avLst>
                <a:gd name="adj" fmla="val 2254"/>
              </a:avLst>
            </a:prstGeom>
            <a:solidFill>
              <a:srgbClr val="FFFFCC"/>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87152E3A-5C55-3927-4E62-4EEB0AE9AD3B}"/>
                </a:ext>
              </a:extLst>
            </p:cNvPr>
            <p:cNvSpPr txBox="1"/>
            <p:nvPr/>
          </p:nvSpPr>
          <p:spPr>
            <a:xfrm>
              <a:off x="549323" y="1784480"/>
              <a:ext cx="11129749" cy="4801314"/>
            </a:xfrm>
            <a:prstGeom prst="rect">
              <a:avLst/>
            </a:prstGeom>
            <a:noFill/>
          </p:spPr>
          <p:txBody>
            <a:bodyPr wrap="square">
              <a:spAutoFit/>
            </a:bodyPr>
            <a:lstStyle/>
            <a:p>
              <a:pPr algn="just">
                <a:buNone/>
              </a:pPr>
              <a:r>
                <a:rPr lang="en-US" dirty="0">
                  <a:solidFill>
                    <a:srgbClr val="002060"/>
                  </a:solidFill>
                  <a:latin typeface="Aptos Display" panose="020B0004020202020204" pitchFamily="34" charset="0"/>
                </a:rPr>
                <a:t>- Đ</a:t>
              </a:r>
              <a:r>
                <a:rPr lang="vi-VN" dirty="0">
                  <a:solidFill>
                    <a:srgbClr val="002060"/>
                  </a:solidFill>
                  <a:latin typeface="Aptos Display" panose="020B0004020202020204" pitchFamily="34" charset="0"/>
                </a:rPr>
                <a:t>ầu </a:t>
              </a:r>
              <a:r>
                <a:rPr lang="vi-VN" b="1" dirty="0">
                  <a:solidFill>
                    <a:srgbClr val="002060"/>
                  </a:solidFill>
                  <a:latin typeface="Aptos Display" panose="020B0004020202020204" pitchFamily="34" charset="0"/>
                </a:rPr>
                <a:t>thế kỷ 20</a:t>
              </a:r>
              <a:r>
                <a:rPr lang="vi-VN" dirty="0">
                  <a:solidFill>
                    <a:srgbClr val="002060"/>
                  </a:solidFill>
                  <a:latin typeface="Aptos Display" panose="020B0004020202020204" pitchFamily="34" charset="0"/>
                </a:rPr>
                <a:t>, các nhà khoa học nhận thấy sự phát triển của thực vật không chỉ </a:t>
              </a:r>
              <a:r>
                <a:rPr lang="en-US" dirty="0" err="1">
                  <a:solidFill>
                    <a:srgbClr val="002060"/>
                  </a:solidFill>
                  <a:latin typeface="Aptos Display" panose="020B0004020202020204" pitchFamily="34" charset="0"/>
                </a:rPr>
                <a:t>đơn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thuần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được</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quyết</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định</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hoàn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toàn</a:t>
              </a:r>
              <a:r>
                <a:rPr lang="vi-VN"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bởi</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yếu</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tố</a:t>
              </a:r>
              <a:r>
                <a:rPr lang="en-US" dirty="0">
                  <a:solidFill>
                    <a:srgbClr val="002060"/>
                  </a:solidFill>
                  <a:latin typeface="Aptos Display" panose="020B0004020202020204" pitchFamily="34" charset="0"/>
                </a:rPr>
                <a:t> di </a:t>
              </a:r>
              <a:r>
                <a:rPr lang="en-US" dirty="0" err="1">
                  <a:solidFill>
                    <a:srgbClr val="002060"/>
                  </a:solidFill>
                  <a:latin typeface="Aptos Display" panose="020B0004020202020204" pitchFamily="34" charset="0"/>
                </a:rPr>
                <a:t>truyền</a:t>
              </a: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gen</a:t>
              </a:r>
              <a:r>
                <a:rPr lang="en-US" dirty="0">
                  <a:solidFill>
                    <a:srgbClr val="002060"/>
                  </a:solidFill>
                  <a:latin typeface="Aptos Display" panose="020B0004020202020204" pitchFamily="34" charset="0"/>
                </a:rPr>
                <a:t>e”</a:t>
              </a:r>
              <a:r>
                <a:rPr lang="vi-VN" dirty="0">
                  <a:solidFill>
                    <a:srgbClr val="002060"/>
                  </a:solidFill>
                  <a:latin typeface="Aptos Display" panose="020B0004020202020204" pitchFamily="34" charset="0"/>
                </a:rPr>
                <a:t>. </a:t>
              </a:r>
              <a:endParaRPr lang="en-US" dirty="0">
                <a:solidFill>
                  <a:srgbClr val="002060"/>
                </a:solidFill>
                <a:latin typeface="Aptos Display" panose="020B0004020202020204" pitchFamily="34" charset="0"/>
              </a:endParaRPr>
            </a:p>
            <a:p>
              <a:pPr algn="just">
                <a:buNone/>
              </a:pP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Gustav Gassner, một nhà thực vật học người Đức, làm việc tại Đại học Kỹ thuật Braunschweig, phát hiện </a:t>
              </a:r>
              <a:r>
                <a:rPr lang="en-US" dirty="0" err="1">
                  <a:solidFill>
                    <a:srgbClr val="002060"/>
                  </a:solidFill>
                  <a:latin typeface="Aptos Display" panose="020B0004020202020204" pitchFamily="34" charset="0"/>
                </a:rPr>
                <a:t>một</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số</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loài</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thực</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vật</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cần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phải</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trải</a:t>
              </a:r>
              <a:r>
                <a:rPr lang="en-US" dirty="0">
                  <a:solidFill>
                    <a:srgbClr val="002060"/>
                  </a:solidFill>
                  <a:latin typeface="Aptos Display" panose="020B0004020202020204" pitchFamily="34" charset="0"/>
                </a:rPr>
                <a:t> qua</a:t>
              </a:r>
              <a:r>
                <a:rPr lang="vi-VN" dirty="0">
                  <a:solidFill>
                    <a:srgbClr val="002060"/>
                  </a:solidFill>
                  <a:latin typeface="Aptos Display" panose="020B0004020202020204" pitchFamily="34" charset="0"/>
                </a:rPr>
                <a:t> một giai đoạn lạnh </a:t>
              </a:r>
              <a:r>
                <a:rPr lang="en-US" dirty="0" err="1">
                  <a:solidFill>
                    <a:srgbClr val="002060"/>
                  </a:solidFill>
                  <a:latin typeface="Aptos Display" panose="020B0004020202020204" pitchFamily="34" charset="0"/>
                </a:rPr>
                <a:t>để</a:t>
              </a: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ra hoa. </a:t>
              </a:r>
              <a:r>
                <a:rPr lang="en-US" dirty="0">
                  <a:solidFill>
                    <a:srgbClr val="002060"/>
                  </a:solidFill>
                  <a:latin typeface="Aptos Display" panose="020B0004020202020204" pitchFamily="34" charset="0"/>
                </a:rPr>
                <a:t>Sau </a:t>
              </a:r>
              <a:r>
                <a:rPr lang="en-US" dirty="0" err="1">
                  <a:solidFill>
                    <a:srgbClr val="002060"/>
                  </a:solidFill>
                  <a:latin typeface="Aptos Display" panose="020B0004020202020204" pitchFamily="34" charset="0"/>
                </a:rPr>
                <a:t>đó</a:t>
              </a:r>
              <a:r>
                <a:rPr lang="vi-VN"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người</a:t>
              </a:r>
              <a:r>
                <a:rPr lang="en-US" dirty="0">
                  <a:solidFill>
                    <a:srgbClr val="002060"/>
                  </a:solidFill>
                  <a:latin typeface="Aptos Display" panose="020B0004020202020204" pitchFamily="34" charset="0"/>
                </a:rPr>
                <a:t> ta </a:t>
              </a:r>
              <a:r>
                <a:rPr lang="en-US" dirty="0" err="1">
                  <a:solidFill>
                    <a:srgbClr val="002060"/>
                  </a:solidFill>
                  <a:latin typeface="Aptos Display" panose="020B0004020202020204" pitchFamily="34" charset="0"/>
                </a:rPr>
                <a:t>đặt</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tên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cho</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hiện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tượng</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này</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là</a:t>
              </a:r>
              <a:r>
                <a:rPr lang="en-US" dirty="0">
                  <a:solidFill>
                    <a:srgbClr val="002060"/>
                  </a:solidFill>
                  <a:latin typeface="Aptos Display" panose="020B0004020202020204" pitchFamily="34" charset="0"/>
                </a:rPr>
                <a:t> “</a:t>
              </a:r>
              <a:r>
                <a:rPr lang="vi-VN" b="1" dirty="0">
                  <a:solidFill>
                    <a:srgbClr val="002060"/>
                  </a:solidFill>
                  <a:latin typeface="Aptos Display" panose="020B0004020202020204" pitchFamily="34" charset="0"/>
                </a:rPr>
                <a:t>vernalization</a:t>
              </a:r>
              <a:r>
                <a:rPr lang="en-US" dirty="0">
                  <a:solidFill>
                    <a:srgbClr val="002060"/>
                  </a:solidFill>
                  <a:latin typeface="Aptos Display" panose="020B0004020202020204" pitchFamily="34" charset="0"/>
                </a:rPr>
                <a:t>”.</a:t>
              </a:r>
            </a:p>
            <a:p>
              <a:pPr algn="just">
                <a:buNone/>
              </a:pP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Cùng thời điểm, William W. Garner và Harry Ardell Allard, hai nhà khoa học người Mỹ thuộc Bộ Nông nghiệp Hoa Kỳ (USDA), quan sát thấy rằng độ dài của ngày </a:t>
              </a:r>
              <a:r>
                <a:rPr lang="en-US" dirty="0">
                  <a:solidFill>
                    <a:srgbClr val="002060"/>
                  </a:solidFill>
                  <a:latin typeface="Aptos Display" panose="020B0004020202020204" pitchFamily="34" charset="0"/>
                </a:rPr>
                <a:t>(</a:t>
              </a:r>
              <a:r>
                <a:rPr lang="en-US" dirty="0" err="1">
                  <a:solidFill>
                    <a:srgbClr val="002060"/>
                  </a:solidFill>
                  <a:latin typeface="Aptos Display" panose="020B0004020202020204" pitchFamily="34" charset="0"/>
                </a:rPr>
                <a:t>có</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thể</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hiểu</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là</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thời</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gian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chiếu</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sáng</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trong</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ngày</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cũng</a:t>
              </a: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ảnh hưởng </a:t>
              </a:r>
              <a:r>
                <a:rPr lang="en-US" dirty="0" err="1">
                  <a:solidFill>
                    <a:srgbClr val="002060"/>
                  </a:solidFill>
                  <a:latin typeface="Aptos Display" panose="020B0004020202020204" pitchFamily="34" charset="0"/>
                </a:rPr>
                <a:t>quan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trọng</a:t>
              </a: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đến sự phát triển </a:t>
              </a:r>
              <a:r>
                <a:rPr lang="en-US" dirty="0" err="1">
                  <a:solidFill>
                    <a:srgbClr val="002060"/>
                  </a:solidFill>
                  <a:latin typeface="Aptos Display" panose="020B0004020202020204" pitchFamily="34" charset="0"/>
                </a:rPr>
                <a:t>và</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ra</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hoa</a:t>
              </a: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của thực vật</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Từ</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đó</a:t>
              </a:r>
              <a:r>
                <a:rPr lang="vi-VN"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các</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nhà</a:t>
              </a:r>
              <a:r>
                <a:rPr lang="en-US" dirty="0">
                  <a:solidFill>
                    <a:srgbClr val="002060"/>
                  </a:solidFill>
                  <a:latin typeface="Aptos Display" panose="020B0004020202020204" pitchFamily="34" charset="0"/>
                </a:rPr>
                <a:t> khoa </a:t>
              </a:r>
              <a:r>
                <a:rPr lang="en-US" dirty="0" err="1">
                  <a:solidFill>
                    <a:srgbClr val="002060"/>
                  </a:solidFill>
                  <a:latin typeface="Aptos Display" panose="020B0004020202020204" pitchFamily="34" charset="0"/>
                </a:rPr>
                <a:t>học</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bắt</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đầu</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tập</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trung</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tìm</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hiểu</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nhiều</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hơn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về</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cơ</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chế</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điều</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hòa</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của</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các</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yếu</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tố</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môi</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trường</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các</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cơ</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chế</a:t>
              </a:r>
              <a:r>
                <a:rPr lang="en-US" dirty="0">
                  <a:solidFill>
                    <a:srgbClr val="002060"/>
                  </a:solidFill>
                  <a:latin typeface="Aptos Display" panose="020B0004020202020204" pitchFamily="34" charset="0"/>
                </a:rPr>
                <a:t> “</a:t>
              </a:r>
              <a:r>
                <a:rPr lang="en-US" b="1" dirty="0" err="1">
                  <a:solidFill>
                    <a:srgbClr val="002060"/>
                  </a:solidFill>
                  <a:latin typeface="Aptos Display" panose="020B0004020202020204" pitchFamily="34" charset="0"/>
                </a:rPr>
                <a:t>bên</a:t>
              </a:r>
              <a:r>
                <a:rPr lang="en-US" b="1" dirty="0">
                  <a:solidFill>
                    <a:srgbClr val="002060"/>
                  </a:solidFill>
                  <a:latin typeface="Aptos Display" panose="020B0004020202020204" pitchFamily="34" charset="0"/>
                </a:rPr>
                <a:t> </a:t>
              </a:r>
              <a:r>
                <a:rPr lang="en-US" b="1" dirty="0" err="1">
                  <a:solidFill>
                    <a:srgbClr val="002060"/>
                  </a:solidFill>
                  <a:latin typeface="Aptos Display" panose="020B0004020202020204" pitchFamily="34" charset="0"/>
                </a:rPr>
                <a:t>ngoài</a:t>
              </a:r>
              <a:r>
                <a:rPr lang="en-US" b="1" dirty="0">
                  <a:solidFill>
                    <a:srgbClr val="002060"/>
                  </a:solidFill>
                  <a:latin typeface="Aptos Display" panose="020B0004020202020204" pitchFamily="34" charset="0"/>
                </a:rPr>
                <a:t> </a:t>
              </a:r>
              <a:r>
                <a:rPr lang="en-US" b="1" dirty="0" err="1">
                  <a:solidFill>
                    <a:srgbClr val="002060"/>
                  </a:solidFill>
                  <a:latin typeface="Aptos Display" panose="020B0004020202020204" pitchFamily="34" charset="0"/>
                </a:rPr>
                <a:t>yếu</a:t>
              </a:r>
              <a:r>
                <a:rPr lang="en-US" b="1" dirty="0">
                  <a:solidFill>
                    <a:srgbClr val="002060"/>
                  </a:solidFill>
                  <a:latin typeface="Aptos Display" panose="020B0004020202020204" pitchFamily="34" charset="0"/>
                </a:rPr>
                <a:t> </a:t>
              </a:r>
              <a:r>
                <a:rPr lang="en-US" b="1" dirty="0" err="1">
                  <a:solidFill>
                    <a:srgbClr val="002060"/>
                  </a:solidFill>
                  <a:latin typeface="Aptos Display" panose="020B0004020202020204" pitchFamily="34" charset="0"/>
                </a:rPr>
                <a:t>tố</a:t>
              </a:r>
              <a:r>
                <a:rPr lang="en-US" b="1" dirty="0">
                  <a:solidFill>
                    <a:srgbClr val="002060"/>
                  </a:solidFill>
                  <a:latin typeface="Aptos Display" panose="020B0004020202020204" pitchFamily="34" charset="0"/>
                </a:rPr>
                <a:t> di </a:t>
              </a:r>
              <a:r>
                <a:rPr lang="en-US" b="1" dirty="0" err="1">
                  <a:solidFill>
                    <a:srgbClr val="002060"/>
                  </a:solidFill>
                  <a:latin typeface="Aptos Display" panose="020B0004020202020204" pitchFamily="34" charset="0"/>
                </a:rPr>
                <a:t>truyền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lên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việc</a:t>
              </a: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điều chỉnh thời gian ra hoa</a:t>
              </a:r>
              <a:r>
                <a:rPr lang="en-US" dirty="0">
                  <a:solidFill>
                    <a:srgbClr val="002060"/>
                  </a:solidFill>
                  <a:latin typeface="Aptos Display" panose="020B0004020202020204" pitchFamily="34" charset="0"/>
                </a:rPr>
                <a:t> ở </a:t>
              </a:r>
              <a:r>
                <a:rPr lang="en-US" dirty="0" err="1">
                  <a:solidFill>
                    <a:srgbClr val="002060"/>
                  </a:solidFill>
                  <a:latin typeface="Aptos Display" panose="020B0004020202020204" pitchFamily="34" charset="0"/>
                </a:rPr>
                <a:t>thực</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vật</a:t>
              </a:r>
              <a:r>
                <a:rPr lang="en-US" dirty="0">
                  <a:solidFill>
                    <a:srgbClr val="002060"/>
                  </a:solidFill>
                  <a:latin typeface="Aptos Display" panose="020B0004020202020204" pitchFamily="34" charset="0"/>
                </a:rPr>
                <a:t>.</a:t>
              </a:r>
              <a:endParaRPr lang="vi-VN" dirty="0">
                <a:solidFill>
                  <a:srgbClr val="002060"/>
                </a:solidFill>
                <a:latin typeface="Aptos Display" panose="020B0004020202020204" pitchFamily="34" charset="0"/>
              </a:endParaRPr>
            </a:p>
            <a:p>
              <a:pPr algn="just">
                <a:buNone/>
              </a:pPr>
              <a:r>
                <a:rPr lang="en-US" dirty="0">
                  <a:solidFill>
                    <a:srgbClr val="002060"/>
                  </a:solidFill>
                  <a:latin typeface="Aptos Display" panose="020B0004020202020204" pitchFamily="34" charset="0"/>
                </a:rPr>
                <a:t>- N</a:t>
              </a:r>
              <a:r>
                <a:rPr lang="vi-VN" dirty="0">
                  <a:solidFill>
                    <a:srgbClr val="002060"/>
                  </a:solidFill>
                  <a:latin typeface="Aptos Display" panose="020B0004020202020204" pitchFamily="34" charset="0"/>
                </a:rPr>
                <a:t>hững năm 1970 và 1980, ngành sinh học phân tử </a:t>
              </a:r>
              <a:r>
                <a:rPr lang="en-US" dirty="0" err="1">
                  <a:solidFill>
                    <a:srgbClr val="002060"/>
                  </a:solidFill>
                  <a:latin typeface="Aptos Display" panose="020B0004020202020204" pitchFamily="34" charset="0"/>
                </a:rPr>
                <a:t>bắt</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đầu</a:t>
              </a: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phát triển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và</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góp</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phần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làm</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rõ</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hơn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cơ</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chế</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phân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tử</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kiểm</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soát</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sự</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biểu</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hiện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của</a:t>
              </a:r>
              <a:r>
                <a:rPr lang="en-US" dirty="0">
                  <a:solidFill>
                    <a:srgbClr val="002060"/>
                  </a:solidFill>
                  <a:latin typeface="Aptos Display" panose="020B0004020202020204" pitchFamily="34" charset="0"/>
                </a:rPr>
                <a:t> gene </a:t>
              </a:r>
              <a:r>
                <a:rPr lang="en-US" dirty="0" err="1">
                  <a:solidFill>
                    <a:srgbClr val="002060"/>
                  </a:solidFill>
                  <a:latin typeface="Aptos Display" panose="020B0004020202020204" pitchFamily="34" charset="0"/>
                </a:rPr>
                <a:t>mà</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không</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ảnh</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hưởng</a:t>
              </a:r>
              <a:r>
                <a:rPr lang="en-US" dirty="0">
                  <a:solidFill>
                    <a:srgbClr val="002060"/>
                  </a:solidFill>
                  <a:latin typeface="Aptos Display" panose="020B0004020202020204" pitchFamily="34" charset="0"/>
                </a:rPr>
                <a:t> hay </a:t>
              </a:r>
              <a:r>
                <a:rPr lang="en-US" dirty="0" err="1">
                  <a:solidFill>
                    <a:srgbClr val="002060"/>
                  </a:solidFill>
                  <a:latin typeface="Aptos Display" panose="020B0004020202020204" pitchFamily="34" charset="0"/>
                </a:rPr>
                <a:t>thay</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đổi</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trình</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tự</a:t>
              </a:r>
              <a:r>
                <a:rPr lang="en-US" dirty="0">
                  <a:solidFill>
                    <a:srgbClr val="002060"/>
                  </a:solidFill>
                  <a:latin typeface="Aptos Display" panose="020B0004020202020204" pitchFamily="34" charset="0"/>
                </a:rPr>
                <a:t> DNA. </a:t>
              </a:r>
              <a:r>
                <a:rPr lang="vi-VN" dirty="0">
                  <a:solidFill>
                    <a:srgbClr val="002060"/>
                  </a:solidFill>
                  <a:latin typeface="Aptos Display" panose="020B0004020202020204" pitchFamily="34" charset="0"/>
                </a:rPr>
                <a:t>Các nhà khoa học bắt đầu nghiên cứu </a:t>
              </a:r>
              <a:r>
                <a:rPr lang="en-US" dirty="0" err="1">
                  <a:solidFill>
                    <a:srgbClr val="002060"/>
                  </a:solidFill>
                  <a:latin typeface="Aptos Display" panose="020B0004020202020204" pitchFamily="34" charset="0"/>
                </a:rPr>
                <a:t>và</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khám</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phá</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ra</a:t>
              </a:r>
              <a:r>
                <a:rPr lang="vi-VN" dirty="0">
                  <a:solidFill>
                    <a:srgbClr val="002060"/>
                  </a:solidFill>
                  <a:latin typeface="Aptos Display" panose="020B0004020202020204" pitchFamily="34" charset="0"/>
                </a:rPr>
                <a:t> </a:t>
              </a:r>
              <a:r>
                <a:rPr lang="en-US" b="1" dirty="0" err="1">
                  <a:solidFill>
                    <a:srgbClr val="002060"/>
                  </a:solidFill>
                  <a:latin typeface="Aptos Display" panose="020B0004020202020204" pitchFamily="34" charset="0"/>
                </a:rPr>
                <a:t>hiện</a:t>
              </a:r>
              <a:r>
                <a:rPr lang="en-US" b="1" dirty="0">
                  <a:solidFill>
                    <a:srgbClr val="002060"/>
                  </a:solidFill>
                  <a:latin typeface="Aptos Display" panose="020B0004020202020204" pitchFamily="34" charset="0"/>
                </a:rPr>
                <a:t> </a:t>
              </a:r>
              <a:r>
                <a:rPr lang="en-US" b="1" dirty="0" err="1">
                  <a:solidFill>
                    <a:srgbClr val="002060"/>
                  </a:solidFill>
                  <a:latin typeface="Aptos Display" panose="020B0004020202020204" pitchFamily="34" charset="0"/>
                </a:rPr>
                <a:t>tượng</a:t>
              </a:r>
              <a:r>
                <a:rPr lang="vi-VN" b="1" dirty="0">
                  <a:solidFill>
                    <a:srgbClr val="002060"/>
                  </a:solidFill>
                  <a:latin typeface="Aptos Display" panose="020B0004020202020204" pitchFamily="34" charset="0"/>
                </a:rPr>
                <a:t> methyl hóa </a:t>
              </a:r>
              <a:r>
                <a:rPr lang="en-US" b="1" dirty="0">
                  <a:solidFill>
                    <a:srgbClr val="002060"/>
                  </a:solidFill>
                  <a:latin typeface="Aptos Display" panose="020B0004020202020204" pitchFamily="34" charset="0"/>
                </a:rPr>
                <a:t>DNA (DNA methylation)</a:t>
              </a:r>
              <a:r>
                <a:rPr lang="vi-VN" dirty="0">
                  <a:solidFill>
                    <a:srgbClr val="002060"/>
                  </a:solidFill>
                  <a:latin typeface="Aptos Display" panose="020B0004020202020204" pitchFamily="34" charset="0"/>
                </a:rPr>
                <a:t>, một quá trình làm im lặng </a:t>
              </a:r>
              <a:r>
                <a:rPr lang="en-US" dirty="0">
                  <a:solidFill>
                    <a:srgbClr val="002060"/>
                  </a:solidFill>
                  <a:latin typeface="Aptos Display" panose="020B0004020202020204" pitchFamily="34" charset="0"/>
                </a:rPr>
                <a:t>(</a:t>
              </a:r>
              <a:r>
                <a:rPr lang="en-US" dirty="0" err="1">
                  <a:solidFill>
                    <a:srgbClr val="002060"/>
                  </a:solidFill>
                  <a:latin typeface="Aptos Display" panose="020B0004020202020204" pitchFamily="34" charset="0"/>
                </a:rPr>
                <a:t>ức</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chế</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biểu</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hiện</a:t>
              </a: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một số gen</a:t>
              </a:r>
              <a:r>
                <a:rPr lang="en-US" dirty="0">
                  <a:solidFill>
                    <a:srgbClr val="002060"/>
                  </a:solidFill>
                  <a:latin typeface="Aptos Display" panose="020B0004020202020204" pitchFamily="34" charset="0"/>
                </a:rPr>
                <a:t>e</a:t>
              </a:r>
              <a:r>
                <a:rPr lang="vi-VN" dirty="0">
                  <a:solidFill>
                    <a:srgbClr val="002060"/>
                  </a:solidFill>
                  <a:latin typeface="Aptos Display" panose="020B0004020202020204" pitchFamily="34" charset="0"/>
                </a:rPr>
                <a:t> trong thực vật. </a:t>
              </a:r>
              <a:endParaRPr lang="en-US" dirty="0">
                <a:solidFill>
                  <a:srgbClr val="002060"/>
                </a:solidFill>
                <a:latin typeface="Aptos Display" panose="020B0004020202020204" pitchFamily="34" charset="0"/>
              </a:endParaRPr>
            </a:p>
            <a:p>
              <a:pPr algn="just">
                <a:buNone/>
              </a:pPr>
              <a:r>
                <a:rPr lang="en-US" dirty="0">
                  <a:solidFill>
                    <a:srgbClr val="002060"/>
                  </a:solidFill>
                  <a:latin typeface="Aptos Display" panose="020B0004020202020204" pitchFamily="34" charset="0"/>
                </a:rPr>
                <a:t>- Sau </a:t>
              </a:r>
              <a:r>
                <a:rPr lang="en-US" dirty="0" err="1">
                  <a:solidFill>
                    <a:srgbClr val="002060"/>
                  </a:solidFill>
                  <a:latin typeface="Aptos Display" panose="020B0004020202020204" pitchFamily="34" charset="0"/>
                </a:rPr>
                <a:t>đó</a:t>
              </a:r>
              <a:r>
                <a:rPr lang="vi-VN"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người</a:t>
              </a:r>
              <a:r>
                <a:rPr lang="en-US" dirty="0">
                  <a:solidFill>
                    <a:srgbClr val="002060"/>
                  </a:solidFill>
                  <a:latin typeface="Aptos Display" panose="020B0004020202020204" pitchFamily="34" charset="0"/>
                </a:rPr>
                <a:t> ta</a:t>
              </a:r>
              <a:r>
                <a:rPr lang="vi-VN" dirty="0">
                  <a:solidFill>
                    <a:srgbClr val="002060"/>
                  </a:solidFill>
                  <a:latin typeface="Aptos Display" panose="020B0004020202020204" pitchFamily="34" charset="0"/>
                </a:rPr>
                <a:t> phát hiện ra các cơ chế khác</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cũng</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tham</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gia</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kiểm</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soát</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quá</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trình</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phiên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mã</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của</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nhiều</a:t>
              </a:r>
              <a:r>
                <a:rPr lang="en-US" dirty="0">
                  <a:solidFill>
                    <a:srgbClr val="002060"/>
                  </a:solidFill>
                  <a:latin typeface="Aptos Display" panose="020B0004020202020204" pitchFamily="34" charset="0"/>
                </a:rPr>
                <a:t> gene </a:t>
              </a:r>
              <a:r>
                <a:rPr lang="en-US" dirty="0" err="1">
                  <a:solidFill>
                    <a:srgbClr val="002060"/>
                  </a:solidFill>
                  <a:latin typeface="Aptos Display" panose="020B0004020202020204" pitchFamily="34" charset="0"/>
                </a:rPr>
                <a:t>đáp</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ứng</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với</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các</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tín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hiệu</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môi</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trường</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ví</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dụ</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như</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các</a:t>
              </a:r>
              <a:r>
                <a:rPr lang="en-US" dirty="0">
                  <a:solidFill>
                    <a:srgbClr val="002060"/>
                  </a:solidFill>
                  <a:latin typeface="Aptos Display" panose="020B0004020202020204" pitchFamily="34" charset="0"/>
                </a:rPr>
                <a:t> </a:t>
              </a:r>
              <a:r>
                <a:rPr lang="vi-VN" b="1" dirty="0">
                  <a:solidFill>
                    <a:srgbClr val="002060"/>
                  </a:solidFill>
                  <a:latin typeface="Aptos Display" panose="020B0004020202020204" pitchFamily="34" charset="0"/>
                </a:rPr>
                <a:t>biến đổi histone</a:t>
              </a:r>
              <a:r>
                <a:rPr lang="en-US" b="1" dirty="0">
                  <a:solidFill>
                    <a:srgbClr val="002060"/>
                  </a:solidFill>
                  <a:latin typeface="Aptos Display" panose="020B0004020202020204" pitchFamily="34" charset="0"/>
                </a:rPr>
                <a:t>/</a:t>
              </a:r>
              <a:r>
                <a:rPr lang="vi-VN" b="1" dirty="0">
                  <a:solidFill>
                    <a:srgbClr val="002060"/>
                  </a:solidFill>
                  <a:latin typeface="Aptos Display" panose="020B0004020202020204" pitchFamily="34" charset="0"/>
                </a:rPr>
                <a:t>cấu trúc chromatin</a:t>
              </a:r>
              <a:r>
                <a:rPr lang="en-US" b="1"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cũng</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như</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vai</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trò</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của</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các</a:t>
              </a:r>
              <a:r>
                <a:rPr lang="en-US" dirty="0">
                  <a:solidFill>
                    <a:srgbClr val="002060"/>
                  </a:solidFill>
                  <a:latin typeface="Aptos Display" panose="020B0004020202020204" pitchFamily="34" charset="0"/>
                </a:rPr>
                <a:t> </a:t>
              </a:r>
              <a:r>
                <a:rPr lang="en-US" b="1" dirty="0">
                  <a:solidFill>
                    <a:srgbClr val="002060"/>
                  </a:solidFill>
                  <a:latin typeface="Aptos Display" panose="020B0004020202020204" pitchFamily="34" charset="0"/>
                </a:rPr>
                <a:t>non-coding RNA (RNA </a:t>
              </a:r>
              <a:r>
                <a:rPr lang="en-US" b="1" dirty="0" err="1">
                  <a:solidFill>
                    <a:srgbClr val="002060"/>
                  </a:solidFill>
                  <a:latin typeface="Aptos Display" panose="020B0004020202020204" pitchFamily="34" charset="0"/>
                </a:rPr>
                <a:t>không</a:t>
              </a:r>
              <a:r>
                <a:rPr lang="en-US" b="1" dirty="0">
                  <a:solidFill>
                    <a:srgbClr val="002060"/>
                  </a:solidFill>
                  <a:latin typeface="Aptos Display" panose="020B0004020202020204" pitchFamily="34" charset="0"/>
                </a:rPr>
                <a:t> </a:t>
              </a:r>
              <a:r>
                <a:rPr lang="en-US" b="1" dirty="0" err="1">
                  <a:solidFill>
                    <a:srgbClr val="002060"/>
                  </a:solidFill>
                  <a:latin typeface="Aptos Display" panose="020B0004020202020204" pitchFamily="34" charset="0"/>
                </a:rPr>
                <a:t>mã</a:t>
              </a:r>
              <a:r>
                <a:rPr lang="en-US" b="1" dirty="0">
                  <a:solidFill>
                    <a:srgbClr val="002060"/>
                  </a:solidFill>
                  <a:latin typeface="Aptos Display" panose="020B0004020202020204" pitchFamily="34" charset="0"/>
                </a:rPr>
                <a:t> </a:t>
              </a:r>
              <a:r>
                <a:rPr lang="en-US" b="1" dirty="0" err="1">
                  <a:solidFill>
                    <a:srgbClr val="002060"/>
                  </a:solidFill>
                  <a:latin typeface="Aptos Display" panose="020B0004020202020204" pitchFamily="34" charset="0"/>
                </a:rPr>
                <a:t>hóa</a:t>
              </a:r>
              <a:r>
                <a:rPr lang="en-US" b="1" dirty="0">
                  <a:solidFill>
                    <a:srgbClr val="002060"/>
                  </a:solidFill>
                  <a:latin typeface="Aptos Display" panose="020B0004020202020204" pitchFamily="34" charset="0"/>
                </a:rPr>
                <a:t> protein).</a:t>
              </a:r>
            </a:p>
            <a:p>
              <a:pPr algn="just">
                <a:buNone/>
              </a:pP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Hiện nay, người ta hiểu rằng các </a:t>
              </a:r>
              <a:r>
                <a:rPr lang="en-US" dirty="0" err="1">
                  <a:solidFill>
                    <a:srgbClr val="002060"/>
                  </a:solidFill>
                  <a:latin typeface="Aptos Display" panose="020B0004020202020204" pitchFamily="34" charset="0"/>
                </a:rPr>
                <a:t>biến</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đổi</a:t>
              </a:r>
              <a:r>
                <a:rPr lang="en-US" dirty="0">
                  <a:solidFill>
                    <a:srgbClr val="002060"/>
                  </a:solidFill>
                  <a:latin typeface="Aptos Display" panose="020B0004020202020204" pitchFamily="34" charset="0"/>
                </a:rPr>
                <a:t> </a:t>
              </a:r>
              <a:r>
                <a:rPr lang="vi-VN" b="1" dirty="0">
                  <a:solidFill>
                    <a:srgbClr val="002060"/>
                  </a:solidFill>
                  <a:latin typeface="Aptos Display" panose="020B0004020202020204" pitchFamily="34" charset="0"/>
                </a:rPr>
                <a:t>epigenetics</a:t>
              </a:r>
              <a:r>
                <a:rPr lang="vi-VN"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ví</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dụ</a:t>
              </a:r>
              <a:r>
                <a:rPr lang="en-US" dirty="0">
                  <a:solidFill>
                    <a:srgbClr val="002060"/>
                  </a:solidFill>
                  <a:latin typeface="Aptos Display" panose="020B0004020202020204" pitchFamily="34" charset="0"/>
                </a:rPr>
                <a:t> </a:t>
              </a:r>
              <a:r>
                <a:rPr lang="en-US" dirty="0" err="1">
                  <a:solidFill>
                    <a:srgbClr val="002060"/>
                  </a:solidFill>
                  <a:latin typeface="Aptos Display" panose="020B0004020202020204" pitchFamily="34" charset="0"/>
                </a:rPr>
                <a:t>như</a:t>
              </a:r>
              <a:r>
                <a:rPr lang="en-US" dirty="0">
                  <a:solidFill>
                    <a:srgbClr val="002060"/>
                  </a:solidFill>
                  <a:latin typeface="Aptos Display" panose="020B0004020202020204" pitchFamily="34" charset="0"/>
                </a:rPr>
                <a:t> </a:t>
              </a:r>
              <a:r>
                <a:rPr lang="vi-VN" dirty="0">
                  <a:solidFill>
                    <a:srgbClr val="002060"/>
                  </a:solidFill>
                  <a:latin typeface="Aptos Display" panose="020B0004020202020204" pitchFamily="34" charset="0"/>
                </a:rPr>
                <a:t>DNA methylation, biến đổi histone/cấu trúc chromatin và các </a:t>
              </a:r>
              <a:r>
                <a:rPr lang="en-US" dirty="0">
                  <a:solidFill>
                    <a:srgbClr val="002060"/>
                  </a:solidFill>
                  <a:latin typeface="Aptos Display" panose="020B0004020202020204" pitchFamily="34" charset="0"/>
                </a:rPr>
                <a:t>non-coding </a:t>
              </a:r>
              <a:r>
                <a:rPr lang="vi-VN" dirty="0">
                  <a:solidFill>
                    <a:srgbClr val="002060"/>
                  </a:solidFill>
                  <a:latin typeface="Aptos Display" panose="020B0004020202020204" pitchFamily="34" charset="0"/>
                </a:rPr>
                <a:t>RNA, đóng vai trò quan trọng trong việc điều hòa biểu hiện gene</a:t>
              </a:r>
              <a:r>
                <a:rPr lang="en-US" dirty="0">
                  <a:solidFill>
                    <a:srgbClr val="002060"/>
                  </a:solidFill>
                  <a:latin typeface="Aptos Display" panose="020B0004020202020204" pitchFamily="34" charset="0"/>
                </a:rPr>
                <a:t>.</a:t>
              </a:r>
              <a:endParaRPr lang="vi-VN" dirty="0">
                <a:solidFill>
                  <a:srgbClr val="002060"/>
                </a:solidFill>
                <a:latin typeface="Aptos Display" panose="020B0004020202020204" pitchFamily="34" charset="0"/>
              </a:endParaRPr>
            </a:p>
          </p:txBody>
        </p:sp>
      </p:grpSp>
      <p:grpSp>
        <p:nvGrpSpPr>
          <p:cNvPr id="10" name="Group 9">
            <a:extLst>
              <a:ext uri="{FF2B5EF4-FFF2-40B4-BE49-F238E27FC236}">
                <a16:creationId xmlns:a16="http://schemas.microsoft.com/office/drawing/2014/main" id="{10494C26-BDFD-F71F-5A72-2328BB46B9E2}"/>
              </a:ext>
            </a:extLst>
          </p:cNvPr>
          <p:cNvGrpSpPr/>
          <p:nvPr/>
        </p:nvGrpSpPr>
        <p:grpSpPr>
          <a:xfrm>
            <a:off x="0" y="-14027"/>
            <a:ext cx="12192000" cy="855639"/>
            <a:chOff x="0" y="-14027"/>
            <a:chExt cx="12192000" cy="855639"/>
          </a:xfrm>
        </p:grpSpPr>
        <p:sp>
          <p:nvSpPr>
            <p:cNvPr id="11" name="Rectangle 10">
              <a:extLst>
                <a:ext uri="{FF2B5EF4-FFF2-40B4-BE49-F238E27FC236}">
                  <a16:creationId xmlns:a16="http://schemas.microsoft.com/office/drawing/2014/main" id="{66DA44BD-6285-9FA6-45AF-0C570756ED31}"/>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83E7CAED-42AD-BA28-4A63-81E86537C8ED}"/>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1.1. Khái quát về epigenetics ở thực vật</a:t>
              </a:r>
              <a:endParaRPr lang="en-US" altLang="en-US" sz="3000" b="1" dirty="0">
                <a:solidFill>
                  <a:srgbClr val="990000"/>
                </a:solidFill>
                <a:latin typeface="Aptos Display" panose="020B0004020202020204" pitchFamily="34" charset="0"/>
                <a:cs typeface="Arial" panose="020B0604020202020204" pitchFamily="34" charset="0"/>
              </a:endParaRPr>
            </a:p>
          </p:txBody>
        </p:sp>
      </p:grpSp>
    </p:spTree>
    <p:extLst>
      <p:ext uri="{BB962C8B-B14F-4D97-AF65-F5344CB8AC3E}">
        <p14:creationId xmlns:p14="http://schemas.microsoft.com/office/powerpoint/2010/main" val="28568035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355FF950-AB10-F96C-484C-71C88CFAC6DF}"/>
              </a:ext>
            </a:extLst>
          </p:cNvPr>
          <p:cNvGrpSpPr/>
          <p:nvPr/>
        </p:nvGrpSpPr>
        <p:grpSpPr>
          <a:xfrm>
            <a:off x="5607647" y="1257498"/>
            <a:ext cx="6436164" cy="3282972"/>
            <a:chOff x="212181" y="1447336"/>
            <a:chExt cx="7438239" cy="3794113"/>
          </a:xfrm>
        </p:grpSpPr>
        <p:grpSp>
          <p:nvGrpSpPr>
            <p:cNvPr id="4" name="Group 3">
              <a:extLst>
                <a:ext uri="{FF2B5EF4-FFF2-40B4-BE49-F238E27FC236}">
                  <a16:creationId xmlns:a16="http://schemas.microsoft.com/office/drawing/2014/main" id="{90402E02-0FA4-94DB-23CA-9702D69BFF99}"/>
                </a:ext>
              </a:extLst>
            </p:cNvPr>
            <p:cNvGrpSpPr/>
            <p:nvPr/>
          </p:nvGrpSpPr>
          <p:grpSpPr>
            <a:xfrm>
              <a:off x="266108" y="1447336"/>
              <a:ext cx="7384312" cy="3794113"/>
              <a:chOff x="235797" y="1992944"/>
              <a:chExt cx="7384312" cy="3794113"/>
            </a:xfrm>
          </p:grpSpPr>
          <p:pic>
            <p:nvPicPr>
              <p:cNvPr id="1026" name="Picture 2">
                <a:extLst>
                  <a:ext uri="{FF2B5EF4-FFF2-40B4-BE49-F238E27FC236}">
                    <a16:creationId xmlns:a16="http://schemas.microsoft.com/office/drawing/2014/main" id="{B89B3E3E-A901-9AF1-BD05-8C9E0A8E4A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97" y="1992944"/>
                <a:ext cx="7384312" cy="367100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7089139-CE4D-BD95-7615-BB9076A15B7A}"/>
                  </a:ext>
                </a:extLst>
              </p:cNvPr>
              <p:cNvSpPr txBox="1"/>
              <p:nvPr/>
            </p:nvSpPr>
            <p:spPr>
              <a:xfrm>
                <a:off x="875322" y="5540836"/>
                <a:ext cx="6105262" cy="246221"/>
              </a:xfrm>
              <a:prstGeom prst="rect">
                <a:avLst/>
              </a:prstGeom>
              <a:noFill/>
            </p:spPr>
            <p:txBody>
              <a:bodyPr wrap="square">
                <a:spAutoFit/>
              </a:bodyPr>
              <a:lstStyle/>
              <a:p>
                <a:pPr algn="ctr"/>
                <a:r>
                  <a:rPr lang="en-SG" sz="1000" i="1" dirty="0" err="1">
                    <a:solidFill>
                      <a:srgbClr val="002060"/>
                    </a:solidFill>
                    <a:latin typeface="+mj-lt"/>
                  </a:rPr>
                  <a:t>Nguồn</a:t>
                </a:r>
                <a:r>
                  <a:rPr lang="en-SG" sz="1000" i="1" dirty="0">
                    <a:solidFill>
                      <a:srgbClr val="002060"/>
                    </a:solidFill>
                    <a:latin typeface="+mj-lt"/>
                  </a:rPr>
                  <a:t>: https://doi.org/10.1016/j.tplants.2024.04.008</a:t>
                </a:r>
              </a:p>
            </p:txBody>
          </p:sp>
        </p:grpSp>
        <p:sp>
          <p:nvSpPr>
            <p:cNvPr id="8" name="TextBox 7">
              <a:extLst>
                <a:ext uri="{FF2B5EF4-FFF2-40B4-BE49-F238E27FC236}">
                  <a16:creationId xmlns:a16="http://schemas.microsoft.com/office/drawing/2014/main" id="{92840597-D24B-8F9D-1F54-DF1BEDFBDB1A}"/>
                </a:ext>
              </a:extLst>
            </p:cNvPr>
            <p:cNvSpPr txBox="1"/>
            <p:nvPr/>
          </p:nvSpPr>
          <p:spPr>
            <a:xfrm>
              <a:off x="212181" y="4098349"/>
              <a:ext cx="3000848" cy="426835"/>
            </a:xfrm>
            <a:prstGeom prst="rect">
              <a:avLst/>
            </a:prstGeom>
            <a:noFill/>
          </p:spPr>
          <p:txBody>
            <a:bodyPr wrap="square" rtlCol="0">
              <a:spAutoFit/>
            </a:bodyPr>
            <a:lstStyle/>
            <a:p>
              <a:r>
                <a:rPr lang="en-US" b="1" i="1" dirty="0">
                  <a:solidFill>
                    <a:srgbClr val="C00000"/>
                  </a:solidFill>
                  <a:latin typeface="+mj-lt"/>
                </a:rPr>
                <a:t>Nucleotide H =  A/T/C</a:t>
              </a:r>
              <a:endParaRPr lang="en-SG" b="1" i="1" dirty="0">
                <a:solidFill>
                  <a:srgbClr val="C00000"/>
                </a:solidFill>
                <a:latin typeface="+mj-lt"/>
              </a:endParaRPr>
            </a:p>
          </p:txBody>
        </p:sp>
      </p:grpSp>
      <p:grpSp>
        <p:nvGrpSpPr>
          <p:cNvPr id="15" name="Group 14">
            <a:extLst>
              <a:ext uri="{FF2B5EF4-FFF2-40B4-BE49-F238E27FC236}">
                <a16:creationId xmlns:a16="http://schemas.microsoft.com/office/drawing/2014/main" id="{B5F81DCD-D28F-2AE4-656E-82941867521B}"/>
              </a:ext>
            </a:extLst>
          </p:cNvPr>
          <p:cNvGrpSpPr/>
          <p:nvPr/>
        </p:nvGrpSpPr>
        <p:grpSpPr>
          <a:xfrm>
            <a:off x="0" y="1408880"/>
            <a:ext cx="5282765" cy="3231747"/>
            <a:chOff x="6818300" y="1582252"/>
            <a:chExt cx="5282765" cy="3231747"/>
          </a:xfrm>
        </p:grpSpPr>
        <p:pic>
          <p:nvPicPr>
            <p:cNvPr id="13" name="Picture 12">
              <a:extLst>
                <a:ext uri="{FF2B5EF4-FFF2-40B4-BE49-F238E27FC236}">
                  <a16:creationId xmlns:a16="http://schemas.microsoft.com/office/drawing/2014/main" id="{759040E3-B80F-2DA7-0596-A5858075893D}"/>
                </a:ext>
              </a:extLst>
            </p:cNvPr>
            <p:cNvPicPr>
              <a:picLocks noChangeAspect="1"/>
            </p:cNvPicPr>
            <p:nvPr/>
          </p:nvPicPr>
          <p:blipFill>
            <a:blip r:embed="rId3"/>
            <a:stretch>
              <a:fillRect/>
            </a:stretch>
          </p:blipFill>
          <p:spPr>
            <a:xfrm>
              <a:off x="6899032" y="1582252"/>
              <a:ext cx="5202033" cy="2815144"/>
            </a:xfrm>
            <a:prstGeom prst="rect">
              <a:avLst/>
            </a:prstGeom>
          </p:spPr>
        </p:pic>
        <p:sp>
          <p:nvSpPr>
            <p:cNvPr id="14" name="TextBox 13">
              <a:extLst>
                <a:ext uri="{FF2B5EF4-FFF2-40B4-BE49-F238E27FC236}">
                  <a16:creationId xmlns:a16="http://schemas.microsoft.com/office/drawing/2014/main" id="{CAC7861C-57A8-937B-77FF-22A06E638F13}"/>
                </a:ext>
              </a:extLst>
            </p:cNvPr>
            <p:cNvSpPr txBox="1"/>
            <p:nvPr/>
          </p:nvSpPr>
          <p:spPr>
            <a:xfrm>
              <a:off x="6818300" y="4567778"/>
              <a:ext cx="5282765" cy="246221"/>
            </a:xfrm>
            <a:prstGeom prst="rect">
              <a:avLst/>
            </a:prstGeom>
            <a:noFill/>
          </p:spPr>
          <p:txBody>
            <a:bodyPr wrap="square">
              <a:spAutoFit/>
            </a:bodyPr>
            <a:lstStyle/>
            <a:p>
              <a:pPr algn="ctr"/>
              <a:r>
                <a:rPr lang="en-SG" sz="1000" i="1" dirty="0" err="1">
                  <a:solidFill>
                    <a:srgbClr val="002060"/>
                  </a:solidFill>
                  <a:latin typeface="+mj-lt"/>
                </a:rPr>
                <a:t>Nguồn</a:t>
              </a:r>
              <a:r>
                <a:rPr lang="en-SG" sz="1000" i="1" dirty="0">
                  <a:solidFill>
                    <a:srgbClr val="002060"/>
                  </a:solidFill>
                  <a:latin typeface="+mj-lt"/>
                </a:rPr>
                <a:t>: </a:t>
              </a:r>
              <a:r>
                <a:rPr lang="en-SG" sz="1000" b="0" i="1" dirty="0">
                  <a:solidFill>
                    <a:srgbClr val="002060"/>
                  </a:solidFill>
                  <a:effectLst/>
                  <a:latin typeface="+mj-lt"/>
                </a:rPr>
                <a:t> https://doi.org/10.1038/s41580-018-0016-z</a:t>
              </a:r>
              <a:endParaRPr lang="en-SG" sz="1000" i="1" dirty="0">
                <a:solidFill>
                  <a:srgbClr val="002060"/>
                </a:solidFill>
                <a:latin typeface="+mj-lt"/>
              </a:endParaRPr>
            </a:p>
          </p:txBody>
        </p:sp>
      </p:grpSp>
      <p:sp>
        <p:nvSpPr>
          <p:cNvPr id="16" name="TextBox 15">
            <a:extLst>
              <a:ext uri="{FF2B5EF4-FFF2-40B4-BE49-F238E27FC236}">
                <a16:creationId xmlns:a16="http://schemas.microsoft.com/office/drawing/2014/main" id="{63289C1E-1A2C-6C6F-B2E9-932464E30A1F}"/>
              </a:ext>
            </a:extLst>
          </p:cNvPr>
          <p:cNvSpPr txBox="1"/>
          <p:nvPr/>
        </p:nvSpPr>
        <p:spPr>
          <a:xfrm>
            <a:off x="137597" y="4847309"/>
            <a:ext cx="11815278" cy="1938992"/>
          </a:xfrm>
          <a:prstGeom prst="rect">
            <a:avLst/>
          </a:prstGeom>
          <a:noFill/>
          <a:ln>
            <a:noFill/>
          </a:ln>
        </p:spPr>
        <p:txBody>
          <a:bodyPr wrap="square">
            <a:spAutoFit/>
          </a:bodyPr>
          <a:lstStyle/>
          <a:p>
            <a:pPr marL="342900" indent="-342900" algn="just">
              <a:buFont typeface="Arial" panose="020B0604020202020204" pitchFamily="34" charset="0"/>
              <a:buChar char="•"/>
            </a:pPr>
            <a:r>
              <a:rPr lang="en-SG" sz="2000" dirty="0">
                <a:solidFill>
                  <a:srgbClr val="002060"/>
                </a:solidFill>
                <a:latin typeface="+mj-lt"/>
                <a:cs typeface="Arial" panose="020B0604020202020204" pitchFamily="34" charset="0"/>
              </a:rPr>
              <a:t>DNA methylation (</a:t>
            </a:r>
            <a:r>
              <a:rPr lang="en-SG" sz="2000" dirty="0" err="1">
                <a:solidFill>
                  <a:srgbClr val="002060"/>
                </a:solidFill>
                <a:latin typeface="+mj-lt"/>
                <a:cs typeface="Arial" panose="020B0604020202020204" pitchFamily="34" charset="0"/>
              </a:rPr>
              <a:t>sự</a:t>
            </a:r>
            <a:r>
              <a:rPr lang="en-SG" sz="2000" dirty="0">
                <a:solidFill>
                  <a:srgbClr val="002060"/>
                </a:solidFill>
                <a:latin typeface="+mj-lt"/>
                <a:cs typeface="Arial" panose="020B0604020202020204" pitchFamily="34" charset="0"/>
              </a:rPr>
              <a:t> methyl </a:t>
            </a:r>
            <a:r>
              <a:rPr lang="en-SG" sz="2000" dirty="0" err="1">
                <a:solidFill>
                  <a:srgbClr val="002060"/>
                </a:solidFill>
                <a:latin typeface="+mj-lt"/>
                <a:cs typeface="Arial" panose="020B0604020202020204" pitchFamily="34" charset="0"/>
              </a:rPr>
              <a:t>hóa</a:t>
            </a:r>
            <a:r>
              <a:rPr lang="en-SG" sz="2000" dirty="0">
                <a:solidFill>
                  <a:srgbClr val="002060"/>
                </a:solidFill>
                <a:latin typeface="+mj-lt"/>
                <a:cs typeface="Arial" panose="020B0604020202020204" pitchFamily="34" charset="0"/>
              </a:rPr>
              <a:t> DNA) </a:t>
            </a:r>
            <a:r>
              <a:rPr lang="en-SG" sz="2000" dirty="0" err="1">
                <a:solidFill>
                  <a:srgbClr val="002060"/>
                </a:solidFill>
                <a:latin typeface="+mj-lt"/>
                <a:cs typeface="Arial" panose="020B0604020202020204" pitchFamily="34" charset="0"/>
              </a:rPr>
              <a:t>là</a:t>
            </a:r>
            <a:r>
              <a:rPr lang="en-SG" sz="2000" dirty="0">
                <a:solidFill>
                  <a:srgbClr val="002060"/>
                </a:solidFill>
                <a:latin typeface="+mj-lt"/>
                <a:cs typeface="Arial" panose="020B0604020202020204" pitchFamily="34" charset="0"/>
              </a:rPr>
              <a:t> một </a:t>
            </a:r>
            <a:r>
              <a:rPr lang="en-SG" sz="2000" dirty="0" err="1">
                <a:solidFill>
                  <a:srgbClr val="002060"/>
                </a:solidFill>
                <a:latin typeface="+mj-lt"/>
                <a:cs typeface="Arial" panose="020B0604020202020204" pitchFamily="34" charset="0"/>
              </a:rPr>
              <a:t>dạng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biến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đổi</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hóa</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học</a:t>
            </a:r>
            <a:r>
              <a:rPr lang="en-SG" sz="2000" dirty="0">
                <a:solidFill>
                  <a:srgbClr val="002060"/>
                </a:solidFill>
                <a:latin typeface="+mj-lt"/>
                <a:cs typeface="Arial" panose="020B0604020202020204" pitchFamily="34" charset="0"/>
              </a:rPr>
              <a:t> ở DNA. </a:t>
            </a:r>
            <a:r>
              <a:rPr lang="en-SG" sz="2000" dirty="0" err="1">
                <a:solidFill>
                  <a:srgbClr val="002060"/>
                </a:solidFill>
                <a:latin typeface="+mj-lt"/>
                <a:cs typeface="Arial" panose="020B0604020202020204" pitchFamily="34" charset="0"/>
              </a:rPr>
              <a:t>Cụ</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thể</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các</a:t>
            </a:r>
            <a:r>
              <a:rPr lang="en-SG" sz="2000" dirty="0">
                <a:solidFill>
                  <a:srgbClr val="002060"/>
                </a:solidFill>
                <a:latin typeface="+mj-lt"/>
                <a:cs typeface="Arial" panose="020B0604020202020204" pitchFamily="34" charset="0"/>
              </a:rPr>
              <a:t> nucleotide C </a:t>
            </a:r>
            <a:r>
              <a:rPr lang="en-SG" sz="2000" dirty="0" err="1">
                <a:solidFill>
                  <a:srgbClr val="002060"/>
                </a:solidFill>
                <a:latin typeface="+mj-lt"/>
                <a:cs typeface="Arial" panose="020B0604020202020204" pitchFamily="34" charset="0"/>
              </a:rPr>
              <a:t>bị</a:t>
            </a:r>
            <a:r>
              <a:rPr lang="en-SG" sz="2000" dirty="0">
                <a:solidFill>
                  <a:srgbClr val="002060"/>
                </a:solidFill>
                <a:latin typeface="+mj-lt"/>
                <a:cs typeface="Arial" panose="020B0604020202020204" pitchFamily="34" charset="0"/>
              </a:rPr>
              <a:t> methyl </a:t>
            </a:r>
            <a:r>
              <a:rPr lang="en-SG" sz="2000" dirty="0" err="1">
                <a:solidFill>
                  <a:srgbClr val="002060"/>
                </a:solidFill>
                <a:latin typeface="+mj-lt"/>
                <a:cs typeface="Arial" panose="020B0604020202020204" pitchFamily="34" charset="0"/>
              </a:rPr>
              <a:t>hóa</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thêm</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nhóm</a:t>
            </a:r>
            <a:r>
              <a:rPr lang="en-SG" sz="2000" dirty="0">
                <a:solidFill>
                  <a:srgbClr val="002060"/>
                </a:solidFill>
                <a:latin typeface="+mj-lt"/>
                <a:cs typeface="Arial" panose="020B0604020202020204" pitchFamily="34" charset="0"/>
              </a:rPr>
              <a:t> methyl – CH</a:t>
            </a:r>
            <a:r>
              <a:rPr lang="en-SG" sz="2000" baseline="-25000" dirty="0">
                <a:solidFill>
                  <a:srgbClr val="002060"/>
                </a:solidFill>
                <a:latin typeface="+mj-lt"/>
                <a:cs typeface="Arial" panose="020B0604020202020204" pitchFamily="34" charset="0"/>
              </a:rPr>
              <a:t>3</a:t>
            </a:r>
            <a:r>
              <a:rPr lang="en-SG" sz="2000" dirty="0">
                <a:solidFill>
                  <a:srgbClr val="002060"/>
                </a:solidFill>
                <a:latin typeface="+mj-lt"/>
                <a:cs typeface="Arial" panose="020B0604020202020204" pitchFamily="34" charset="0"/>
              </a:rPr>
              <a:t>). Các nucleotide C </a:t>
            </a:r>
            <a:r>
              <a:rPr lang="en-SG" sz="2000" dirty="0" err="1">
                <a:solidFill>
                  <a:srgbClr val="002060"/>
                </a:solidFill>
                <a:latin typeface="+mj-lt"/>
                <a:cs typeface="Arial" panose="020B0604020202020204" pitchFamily="34" charset="0"/>
              </a:rPr>
              <a:t>bị</a:t>
            </a:r>
            <a:r>
              <a:rPr lang="en-SG" sz="2000" dirty="0">
                <a:solidFill>
                  <a:srgbClr val="002060"/>
                </a:solidFill>
                <a:latin typeface="+mj-lt"/>
                <a:cs typeface="Arial" panose="020B0604020202020204" pitchFamily="34" charset="0"/>
              </a:rPr>
              <a:t> methyl </a:t>
            </a:r>
            <a:r>
              <a:rPr lang="en-SG" sz="2000" dirty="0" err="1">
                <a:solidFill>
                  <a:srgbClr val="002060"/>
                </a:solidFill>
                <a:latin typeface="+mj-lt"/>
                <a:cs typeface="Arial" panose="020B0604020202020204" pitchFamily="34" charset="0"/>
              </a:rPr>
              <a:t>hóa</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có</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thể</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được</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ký</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hiệu</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là</a:t>
            </a:r>
            <a:r>
              <a:rPr lang="en-SG" sz="2000" dirty="0">
                <a:solidFill>
                  <a:srgbClr val="002060"/>
                </a:solidFill>
                <a:latin typeface="+mj-lt"/>
                <a:cs typeface="Arial" panose="020B0604020202020204" pitchFamily="34" charset="0"/>
              </a:rPr>
              <a:t> </a:t>
            </a:r>
            <a:r>
              <a:rPr lang="en-SG" sz="2000" baseline="30000" dirty="0" err="1">
                <a:solidFill>
                  <a:srgbClr val="002060"/>
                </a:solidFill>
                <a:latin typeface="+mj-lt"/>
                <a:cs typeface="Arial" panose="020B0604020202020204" pitchFamily="34" charset="0"/>
              </a:rPr>
              <a:t>m</a:t>
            </a:r>
            <a:r>
              <a:rPr lang="en-SG" sz="2000" dirty="0" err="1">
                <a:solidFill>
                  <a:srgbClr val="002060"/>
                </a:solidFill>
                <a:latin typeface="+mj-lt"/>
                <a:cs typeface="Arial" panose="020B0604020202020204" pitchFamily="34" charset="0"/>
              </a:rPr>
              <a:t>C</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hoặc</a:t>
            </a:r>
            <a:r>
              <a:rPr lang="en-SG" sz="2000" dirty="0">
                <a:solidFill>
                  <a:srgbClr val="002060"/>
                </a:solidFill>
                <a:latin typeface="+mj-lt"/>
                <a:cs typeface="Arial" panose="020B0604020202020204" pitchFamily="34" charset="0"/>
              </a:rPr>
              <a:t> C</a:t>
            </a:r>
            <a:r>
              <a:rPr lang="en-SG" sz="2000" baseline="30000" dirty="0">
                <a:solidFill>
                  <a:srgbClr val="002060"/>
                </a:solidFill>
                <a:latin typeface="+mj-lt"/>
                <a:cs typeface="Arial" panose="020B0604020202020204" pitchFamily="34" charset="0"/>
              </a:rPr>
              <a:t>m</a:t>
            </a:r>
            <a:r>
              <a:rPr lang="en-SG" sz="2000" dirty="0">
                <a:solidFill>
                  <a:srgbClr val="002060"/>
                </a:solidFill>
                <a:latin typeface="+mj-lt"/>
                <a:cs typeface="Arial" panose="020B0604020202020204" pitchFamily="34" charset="0"/>
              </a:rPr>
              <a:t>. Thông </a:t>
            </a:r>
            <a:r>
              <a:rPr lang="en-SG" sz="2000" dirty="0" err="1">
                <a:solidFill>
                  <a:srgbClr val="002060"/>
                </a:solidFill>
                <a:latin typeface="+mj-lt"/>
                <a:cs typeface="Arial" panose="020B0604020202020204" pitchFamily="34" charset="0"/>
              </a:rPr>
              <a:t>thường</a:t>
            </a:r>
            <a:r>
              <a:rPr lang="en-SG" sz="2000" dirty="0">
                <a:solidFill>
                  <a:srgbClr val="002060"/>
                </a:solidFill>
                <a:latin typeface="+mj-lt"/>
                <a:cs typeface="Arial" panose="020B0604020202020204" pitchFamily="34" charset="0"/>
              </a:rPr>
              <a:t>, ở </a:t>
            </a:r>
            <a:r>
              <a:rPr lang="en-SG" sz="2000" dirty="0" err="1">
                <a:solidFill>
                  <a:srgbClr val="002060"/>
                </a:solidFill>
                <a:latin typeface="+mj-lt"/>
                <a:cs typeface="Arial" panose="020B0604020202020204" pitchFamily="34" charset="0"/>
              </a:rPr>
              <a:t>thực</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vật</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sự</a:t>
            </a:r>
            <a:r>
              <a:rPr lang="en-SG" sz="2000" dirty="0">
                <a:solidFill>
                  <a:srgbClr val="002060"/>
                </a:solidFill>
                <a:latin typeface="+mj-lt"/>
                <a:cs typeface="Arial" panose="020B0604020202020204" pitchFamily="34" charset="0"/>
              </a:rPr>
              <a:t> methyl </a:t>
            </a:r>
            <a:r>
              <a:rPr lang="en-SG" sz="2000" dirty="0" err="1">
                <a:solidFill>
                  <a:srgbClr val="002060"/>
                </a:solidFill>
                <a:latin typeface="+mj-lt"/>
                <a:cs typeface="Arial" panose="020B0604020202020204" pitchFamily="34" charset="0"/>
              </a:rPr>
              <a:t>hóa</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chỉ</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xảy</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ra</a:t>
            </a:r>
            <a:r>
              <a:rPr lang="en-SG" sz="2000" dirty="0">
                <a:solidFill>
                  <a:srgbClr val="002060"/>
                </a:solidFill>
                <a:latin typeface="+mj-lt"/>
                <a:cs typeface="Arial" panose="020B0604020202020204" pitchFamily="34" charset="0"/>
              </a:rPr>
              <a:t> ở </a:t>
            </a:r>
            <a:r>
              <a:rPr lang="en-SG" sz="2000" dirty="0" err="1">
                <a:solidFill>
                  <a:srgbClr val="002060"/>
                </a:solidFill>
                <a:latin typeface="+mj-lt"/>
                <a:cs typeface="Arial" panose="020B0604020202020204" pitchFamily="34" charset="0"/>
              </a:rPr>
              <a:t>các</a:t>
            </a:r>
            <a:r>
              <a:rPr lang="en-SG" sz="2000" dirty="0">
                <a:solidFill>
                  <a:srgbClr val="002060"/>
                </a:solidFill>
                <a:latin typeface="+mj-lt"/>
                <a:cs typeface="Arial" panose="020B0604020202020204" pitchFamily="34" charset="0"/>
              </a:rPr>
              <a:t> nucleotide C </a:t>
            </a:r>
            <a:r>
              <a:rPr lang="en-SG" sz="2000" dirty="0" err="1">
                <a:solidFill>
                  <a:srgbClr val="002060"/>
                </a:solidFill>
                <a:latin typeface="+mj-lt"/>
                <a:cs typeface="Arial" panose="020B0604020202020204" pitchFamily="34" charset="0"/>
              </a:rPr>
              <a:t>thuộc</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các</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vị</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trí</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như</a:t>
            </a:r>
            <a:r>
              <a:rPr lang="en-SG" sz="2000" dirty="0">
                <a:solidFill>
                  <a:srgbClr val="002060"/>
                </a:solidFill>
                <a:latin typeface="+mj-lt"/>
                <a:cs typeface="Arial" panose="020B0604020202020204" pitchFamily="34" charset="0"/>
              </a:rPr>
              <a:t> </a:t>
            </a:r>
            <a:r>
              <a:rPr lang="en-SG" sz="2000" b="1" dirty="0">
                <a:solidFill>
                  <a:srgbClr val="002060"/>
                </a:solidFill>
                <a:latin typeface="+mj-lt"/>
                <a:cs typeface="Arial" panose="020B0604020202020204" pitchFamily="34" charset="0"/>
              </a:rPr>
              <a:t>C</a:t>
            </a:r>
            <a:r>
              <a:rPr lang="en-SG" sz="2000" dirty="0">
                <a:solidFill>
                  <a:srgbClr val="002060"/>
                </a:solidFill>
                <a:latin typeface="+mj-lt"/>
                <a:cs typeface="Arial" panose="020B0604020202020204" pitchFamily="34" charset="0"/>
              </a:rPr>
              <a:t>G, </a:t>
            </a:r>
            <a:r>
              <a:rPr lang="en-SG" sz="2000" b="1" dirty="0">
                <a:solidFill>
                  <a:srgbClr val="002060"/>
                </a:solidFill>
                <a:latin typeface="+mj-lt"/>
                <a:cs typeface="Arial" panose="020B0604020202020204" pitchFamily="34" charset="0"/>
              </a:rPr>
              <a:t>C</a:t>
            </a:r>
            <a:r>
              <a:rPr lang="en-SG" sz="2000" dirty="0">
                <a:solidFill>
                  <a:srgbClr val="002060"/>
                </a:solidFill>
                <a:latin typeface="+mj-lt"/>
                <a:cs typeface="Arial" panose="020B0604020202020204" pitchFamily="34" charset="0"/>
              </a:rPr>
              <a:t>HG </a:t>
            </a:r>
            <a:r>
              <a:rPr lang="en-SG" sz="2000" dirty="0" err="1">
                <a:solidFill>
                  <a:srgbClr val="002060"/>
                </a:solidFill>
                <a:latin typeface="+mj-lt"/>
                <a:cs typeface="Arial" panose="020B0604020202020204" pitchFamily="34" charset="0"/>
              </a:rPr>
              <a:t>và</a:t>
            </a:r>
            <a:r>
              <a:rPr lang="en-SG" sz="2000" dirty="0">
                <a:solidFill>
                  <a:srgbClr val="002060"/>
                </a:solidFill>
                <a:latin typeface="+mj-lt"/>
                <a:cs typeface="Arial" panose="020B0604020202020204" pitchFamily="34" charset="0"/>
              </a:rPr>
              <a:t> </a:t>
            </a:r>
            <a:r>
              <a:rPr lang="en-SG" sz="2000" b="1" dirty="0">
                <a:solidFill>
                  <a:srgbClr val="002060"/>
                </a:solidFill>
                <a:latin typeface="+mj-lt"/>
                <a:cs typeface="Arial" panose="020B0604020202020204" pitchFamily="34" charset="0"/>
              </a:rPr>
              <a:t>C</a:t>
            </a:r>
            <a:r>
              <a:rPr lang="en-SG" sz="2000" dirty="0">
                <a:solidFill>
                  <a:srgbClr val="002060"/>
                </a:solidFill>
                <a:latin typeface="+mj-lt"/>
                <a:cs typeface="Arial" panose="020B0604020202020204" pitchFamily="34" charset="0"/>
              </a:rPr>
              <a:t>HH.</a:t>
            </a:r>
          </a:p>
          <a:p>
            <a:pPr marL="342900" indent="-342900" algn="just">
              <a:buFont typeface="Arial" panose="020B0604020202020204" pitchFamily="34" charset="0"/>
              <a:buChar char="•"/>
            </a:pPr>
            <a:r>
              <a:rPr lang="en-SG" sz="2000" dirty="0" err="1">
                <a:solidFill>
                  <a:srgbClr val="002060"/>
                </a:solidFill>
                <a:latin typeface="+mj-lt"/>
                <a:cs typeface="Arial" panose="020B0604020202020204" pitchFamily="34" charset="0"/>
              </a:rPr>
              <a:t>Biến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đổi</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này</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không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ảnh</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hưởng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đến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trình</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tự</a:t>
            </a:r>
            <a:r>
              <a:rPr lang="en-SG" sz="2000" dirty="0">
                <a:solidFill>
                  <a:srgbClr val="002060"/>
                </a:solidFill>
                <a:latin typeface="+mj-lt"/>
                <a:cs typeface="Arial" panose="020B0604020202020204" pitchFamily="34" charset="0"/>
              </a:rPr>
              <a:t> DNA </a:t>
            </a:r>
            <a:r>
              <a:rPr lang="en-SG" sz="2000" dirty="0" err="1">
                <a:solidFill>
                  <a:srgbClr val="002060"/>
                </a:solidFill>
                <a:latin typeface="+mj-lt"/>
                <a:cs typeface="Arial" panose="020B0604020202020204" pitchFamily="34" charset="0"/>
              </a:rPr>
              <a:t>mà</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chỉ</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làm</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thay</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đổi</a:t>
            </a:r>
            <a:r>
              <a:rPr lang="en-SG" sz="2000" dirty="0">
                <a:solidFill>
                  <a:srgbClr val="002060"/>
                </a:solidFill>
                <a:latin typeface="+mj-lt"/>
                <a:cs typeface="Arial" panose="020B0604020202020204" pitchFamily="34" charset="0"/>
              </a:rPr>
              <a:t> một </a:t>
            </a:r>
            <a:r>
              <a:rPr lang="en-SG" sz="2000" dirty="0" err="1">
                <a:solidFill>
                  <a:srgbClr val="002060"/>
                </a:solidFill>
                <a:latin typeface="+mj-lt"/>
                <a:cs typeface="Arial" panose="020B0604020202020204" pitchFamily="34" charset="0"/>
              </a:rPr>
              <a:t>số</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tính</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chất</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lý</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hóa</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của</a:t>
            </a:r>
            <a:r>
              <a:rPr lang="en-SG" sz="2000" dirty="0">
                <a:solidFill>
                  <a:srgbClr val="002060"/>
                </a:solidFill>
                <a:latin typeface="+mj-lt"/>
                <a:cs typeface="Arial" panose="020B0604020202020204" pitchFamily="34" charset="0"/>
              </a:rPr>
              <a:t> DNA, </a:t>
            </a:r>
            <a:r>
              <a:rPr lang="en-SG" sz="2000" dirty="0" err="1">
                <a:solidFill>
                  <a:srgbClr val="002060"/>
                </a:solidFill>
                <a:latin typeface="+mj-lt"/>
                <a:cs typeface="Arial" panose="020B0604020202020204" pitchFamily="34" charset="0"/>
              </a:rPr>
              <a:t>dẫn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đến</a:t>
            </a:r>
            <a:r>
              <a:rPr lang="en-SG" sz="2000" dirty="0">
                <a:solidFill>
                  <a:srgbClr val="002060"/>
                </a:solidFill>
                <a:latin typeface="+mj-lt"/>
                <a:cs typeface="Arial" panose="020B0604020202020204" pitchFamily="34" charset="0"/>
              </a:rPr>
              <a:t> một </a:t>
            </a:r>
            <a:r>
              <a:rPr lang="en-SG" sz="2000" dirty="0" err="1">
                <a:solidFill>
                  <a:srgbClr val="002060"/>
                </a:solidFill>
                <a:latin typeface="+mj-lt"/>
                <a:cs typeface="Arial" panose="020B0604020202020204" pitchFamily="34" charset="0"/>
              </a:rPr>
              <a:t>số</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hệ</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quả</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như</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thay</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đổi</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khả</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năng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tương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tác</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của</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sợi</a:t>
            </a:r>
            <a:r>
              <a:rPr lang="en-SG" sz="2000" dirty="0">
                <a:solidFill>
                  <a:srgbClr val="002060"/>
                </a:solidFill>
                <a:latin typeface="+mj-lt"/>
                <a:cs typeface="Arial" panose="020B0604020202020204" pitchFamily="34" charset="0"/>
              </a:rPr>
              <a:t> DNA </a:t>
            </a:r>
            <a:r>
              <a:rPr lang="en-SG" sz="2000" dirty="0" err="1">
                <a:solidFill>
                  <a:srgbClr val="002060"/>
                </a:solidFill>
                <a:latin typeface="+mj-lt"/>
                <a:cs typeface="Arial" panose="020B0604020202020204" pitchFamily="34" charset="0"/>
              </a:rPr>
              <a:t>với</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các</a:t>
            </a:r>
            <a:r>
              <a:rPr lang="en-SG" sz="2000" dirty="0">
                <a:solidFill>
                  <a:srgbClr val="002060"/>
                </a:solidFill>
                <a:latin typeface="+mj-lt"/>
                <a:cs typeface="Arial" panose="020B0604020202020204" pitchFamily="34" charset="0"/>
              </a:rPr>
              <a:t> protein </a:t>
            </a:r>
            <a:r>
              <a:rPr lang="en-SG" sz="2000" dirty="0" err="1">
                <a:solidFill>
                  <a:srgbClr val="002060"/>
                </a:solidFill>
                <a:latin typeface="+mj-lt"/>
                <a:cs typeface="Arial" panose="020B0604020202020204" pitchFamily="34" charset="0"/>
              </a:rPr>
              <a:t>bám</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gắn</a:t>
            </a:r>
            <a:r>
              <a:rPr lang="en-SG" sz="2000" dirty="0">
                <a:solidFill>
                  <a:srgbClr val="002060"/>
                </a:solidFill>
                <a:latin typeface="+mj-lt"/>
                <a:cs typeface="Arial" panose="020B0604020202020204" pitchFamily="34" charset="0"/>
              </a:rPr>
              <a:t> DNA =&gt; </a:t>
            </a:r>
            <a:r>
              <a:rPr lang="en-SG" sz="2000" dirty="0" err="1">
                <a:solidFill>
                  <a:srgbClr val="002060"/>
                </a:solidFill>
                <a:latin typeface="+mj-lt"/>
                <a:cs typeface="Arial" panose="020B0604020202020204" pitchFamily="34" charset="0"/>
              </a:rPr>
              <a:t>có</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thể</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ảnh</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hưởng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quan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trọng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đến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sự</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biểu</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hiện</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của</a:t>
            </a:r>
            <a:r>
              <a:rPr lang="en-SG" sz="2000" dirty="0">
                <a:solidFill>
                  <a:srgbClr val="002060"/>
                </a:solidFill>
                <a:latin typeface="+mj-lt"/>
                <a:cs typeface="Arial" panose="020B0604020202020204" pitchFamily="34" charset="0"/>
              </a:rPr>
              <a:t> gene </a:t>
            </a:r>
            <a:r>
              <a:rPr lang="en-SG" sz="2000" dirty="0" err="1">
                <a:solidFill>
                  <a:srgbClr val="002060"/>
                </a:solidFill>
                <a:latin typeface="+mj-lt"/>
                <a:cs typeface="Arial" panose="020B0604020202020204" pitchFamily="34" charset="0"/>
              </a:rPr>
              <a:t>tương</a:t>
            </a:r>
            <a:r>
              <a:rPr lang="en-SG" sz="2000" dirty="0">
                <a:solidFill>
                  <a:srgbClr val="002060"/>
                </a:solidFill>
                <a:latin typeface="+mj-lt"/>
                <a:cs typeface="Arial" panose="020B0604020202020204" pitchFamily="34" charset="0"/>
              </a:rPr>
              <a:t> </a:t>
            </a:r>
            <a:r>
              <a:rPr lang="en-SG" sz="2000" dirty="0" err="1">
                <a:solidFill>
                  <a:srgbClr val="002060"/>
                </a:solidFill>
                <a:latin typeface="+mj-lt"/>
                <a:cs typeface="Arial" panose="020B0604020202020204" pitchFamily="34" charset="0"/>
              </a:rPr>
              <a:t>ứng</a:t>
            </a:r>
            <a:r>
              <a:rPr lang="en-SG" sz="2000" dirty="0">
                <a:solidFill>
                  <a:srgbClr val="002060"/>
                </a:solidFill>
                <a:latin typeface="+mj-lt"/>
                <a:cs typeface="Arial" panose="020B0604020202020204" pitchFamily="34" charset="0"/>
              </a:rPr>
              <a:t>.</a:t>
            </a:r>
          </a:p>
        </p:txBody>
      </p:sp>
      <p:grpSp>
        <p:nvGrpSpPr>
          <p:cNvPr id="2" name="Group 1">
            <a:extLst>
              <a:ext uri="{FF2B5EF4-FFF2-40B4-BE49-F238E27FC236}">
                <a16:creationId xmlns:a16="http://schemas.microsoft.com/office/drawing/2014/main" id="{A3812C5B-1C36-D2A5-9259-0737BBE4579E}"/>
              </a:ext>
            </a:extLst>
          </p:cNvPr>
          <p:cNvGrpSpPr/>
          <p:nvPr/>
        </p:nvGrpSpPr>
        <p:grpSpPr>
          <a:xfrm>
            <a:off x="0" y="-14027"/>
            <a:ext cx="12192000" cy="855639"/>
            <a:chOff x="0" y="-14027"/>
            <a:chExt cx="12192000" cy="855639"/>
          </a:xfrm>
        </p:grpSpPr>
        <p:sp>
          <p:nvSpPr>
            <p:cNvPr id="9" name="Rectangle 8">
              <a:extLst>
                <a:ext uri="{FF2B5EF4-FFF2-40B4-BE49-F238E27FC236}">
                  <a16:creationId xmlns:a16="http://schemas.microsoft.com/office/drawing/2014/main" id="{FCE74E62-7FB1-B9A2-CBA5-6DF234ED7FE6}"/>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760BC8F8-FA66-AFDB-2BBE-FD062B93D693}"/>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1.2. DNA methylation ở thực vật</a:t>
              </a:r>
            </a:p>
          </p:txBody>
        </p:sp>
      </p:grpSp>
    </p:spTree>
    <p:extLst>
      <p:ext uri="{BB962C8B-B14F-4D97-AF65-F5344CB8AC3E}">
        <p14:creationId xmlns:p14="http://schemas.microsoft.com/office/powerpoint/2010/main" val="18848943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89D95B3A-0AF9-1277-30E3-05C586DAF750}"/>
              </a:ext>
            </a:extLst>
          </p:cNvPr>
          <p:cNvGrpSpPr/>
          <p:nvPr/>
        </p:nvGrpSpPr>
        <p:grpSpPr>
          <a:xfrm>
            <a:off x="101039" y="1360233"/>
            <a:ext cx="5282765" cy="3231747"/>
            <a:chOff x="6818300" y="1582252"/>
            <a:chExt cx="5282765" cy="3231747"/>
          </a:xfrm>
        </p:grpSpPr>
        <p:pic>
          <p:nvPicPr>
            <p:cNvPr id="6" name="Picture 5">
              <a:extLst>
                <a:ext uri="{FF2B5EF4-FFF2-40B4-BE49-F238E27FC236}">
                  <a16:creationId xmlns:a16="http://schemas.microsoft.com/office/drawing/2014/main" id="{4164766E-AAAC-28B3-C374-0866A128E7F6}"/>
                </a:ext>
              </a:extLst>
            </p:cNvPr>
            <p:cNvPicPr>
              <a:picLocks noChangeAspect="1"/>
            </p:cNvPicPr>
            <p:nvPr/>
          </p:nvPicPr>
          <p:blipFill>
            <a:blip r:embed="rId2"/>
            <a:stretch>
              <a:fillRect/>
            </a:stretch>
          </p:blipFill>
          <p:spPr>
            <a:xfrm>
              <a:off x="6899032" y="1582252"/>
              <a:ext cx="5202033" cy="2815144"/>
            </a:xfrm>
            <a:prstGeom prst="rect">
              <a:avLst/>
            </a:prstGeom>
          </p:spPr>
        </p:pic>
        <p:sp>
          <p:nvSpPr>
            <p:cNvPr id="7" name="TextBox 6">
              <a:extLst>
                <a:ext uri="{FF2B5EF4-FFF2-40B4-BE49-F238E27FC236}">
                  <a16:creationId xmlns:a16="http://schemas.microsoft.com/office/drawing/2014/main" id="{5ABC44AE-642E-E5E1-209C-86B47AE857D1}"/>
                </a:ext>
              </a:extLst>
            </p:cNvPr>
            <p:cNvSpPr txBox="1"/>
            <p:nvPr/>
          </p:nvSpPr>
          <p:spPr>
            <a:xfrm>
              <a:off x="6818300" y="4567778"/>
              <a:ext cx="5282765" cy="246221"/>
            </a:xfrm>
            <a:prstGeom prst="rect">
              <a:avLst/>
            </a:prstGeom>
            <a:noFill/>
          </p:spPr>
          <p:txBody>
            <a:bodyPr wrap="square">
              <a:spAutoFit/>
            </a:bodyPr>
            <a:lstStyle/>
            <a:p>
              <a:pPr algn="ctr"/>
              <a:r>
                <a:rPr lang="en-SG" sz="1000" i="1" dirty="0" err="1">
                  <a:solidFill>
                    <a:srgbClr val="002060"/>
                  </a:solidFill>
                  <a:latin typeface="+mj-lt"/>
                </a:rPr>
                <a:t>Nguồn</a:t>
              </a:r>
              <a:r>
                <a:rPr lang="en-SG" sz="1000" i="1" dirty="0">
                  <a:solidFill>
                    <a:srgbClr val="002060"/>
                  </a:solidFill>
                  <a:latin typeface="+mj-lt"/>
                </a:rPr>
                <a:t>: </a:t>
              </a:r>
              <a:r>
                <a:rPr lang="en-SG" sz="1000" b="0" i="1" dirty="0">
                  <a:solidFill>
                    <a:srgbClr val="002060"/>
                  </a:solidFill>
                  <a:effectLst/>
                  <a:latin typeface="+mj-lt"/>
                </a:rPr>
                <a:t> https://doi.org/10.1038/s41580-018-0016-z</a:t>
              </a:r>
              <a:endParaRPr lang="en-SG" sz="1000" i="1" dirty="0">
                <a:solidFill>
                  <a:srgbClr val="002060"/>
                </a:solidFill>
                <a:latin typeface="+mj-lt"/>
              </a:endParaRPr>
            </a:p>
          </p:txBody>
        </p:sp>
      </p:grpSp>
      <p:grpSp>
        <p:nvGrpSpPr>
          <p:cNvPr id="10" name="Group 9">
            <a:extLst>
              <a:ext uri="{FF2B5EF4-FFF2-40B4-BE49-F238E27FC236}">
                <a16:creationId xmlns:a16="http://schemas.microsoft.com/office/drawing/2014/main" id="{07240917-74AF-1B2D-E92B-AB223C1E386B}"/>
              </a:ext>
            </a:extLst>
          </p:cNvPr>
          <p:cNvGrpSpPr/>
          <p:nvPr/>
        </p:nvGrpSpPr>
        <p:grpSpPr>
          <a:xfrm>
            <a:off x="5753550" y="1382078"/>
            <a:ext cx="6367823" cy="3434278"/>
            <a:chOff x="5753550" y="1382078"/>
            <a:chExt cx="6367823" cy="3434278"/>
          </a:xfrm>
        </p:grpSpPr>
        <p:pic>
          <p:nvPicPr>
            <p:cNvPr id="2050" name="Picture 2">
              <a:extLst>
                <a:ext uri="{FF2B5EF4-FFF2-40B4-BE49-F238E27FC236}">
                  <a16:creationId xmlns:a16="http://schemas.microsoft.com/office/drawing/2014/main" id="{A1FD292E-827B-ECB7-F188-8EE81459366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5753550" y="1382078"/>
              <a:ext cx="6367823" cy="3188057"/>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40CAA78-BDCD-030F-7A79-0943E11DE4A6}"/>
                </a:ext>
              </a:extLst>
            </p:cNvPr>
            <p:cNvSpPr txBox="1"/>
            <p:nvPr/>
          </p:nvSpPr>
          <p:spPr>
            <a:xfrm>
              <a:off x="6212829" y="4570135"/>
              <a:ext cx="5282765" cy="246221"/>
            </a:xfrm>
            <a:prstGeom prst="rect">
              <a:avLst/>
            </a:prstGeom>
            <a:noFill/>
          </p:spPr>
          <p:txBody>
            <a:bodyPr wrap="square">
              <a:spAutoFit/>
            </a:bodyPr>
            <a:lstStyle/>
            <a:p>
              <a:pPr algn="ctr"/>
              <a:r>
                <a:rPr lang="en-SG" sz="1000" i="1" dirty="0" err="1">
                  <a:solidFill>
                    <a:srgbClr val="002060"/>
                  </a:solidFill>
                  <a:latin typeface="+mj-lt"/>
                </a:rPr>
                <a:t>Nguồn</a:t>
              </a:r>
              <a:r>
                <a:rPr lang="en-SG" sz="1000" i="1" dirty="0">
                  <a:solidFill>
                    <a:srgbClr val="002060"/>
                  </a:solidFill>
                  <a:latin typeface="+mj-lt"/>
                </a:rPr>
                <a:t>: </a:t>
              </a:r>
              <a:r>
                <a:rPr lang="en-SG" sz="1000" b="0" i="1" dirty="0">
                  <a:solidFill>
                    <a:srgbClr val="002060"/>
                  </a:solidFill>
                  <a:effectLst/>
                  <a:latin typeface="+mj-lt"/>
                </a:rPr>
                <a:t> https://doi.org/10.3390/ijms23158299</a:t>
              </a:r>
              <a:endParaRPr lang="en-SG" sz="1000" i="1" dirty="0">
                <a:solidFill>
                  <a:srgbClr val="002060"/>
                </a:solidFill>
                <a:latin typeface="+mj-lt"/>
              </a:endParaRPr>
            </a:p>
          </p:txBody>
        </p:sp>
      </p:grpSp>
      <p:sp>
        <p:nvSpPr>
          <p:cNvPr id="8" name="TextBox 7">
            <a:extLst>
              <a:ext uri="{FF2B5EF4-FFF2-40B4-BE49-F238E27FC236}">
                <a16:creationId xmlns:a16="http://schemas.microsoft.com/office/drawing/2014/main" id="{F07BA26A-7330-1A3B-5326-30B13192EC24}"/>
              </a:ext>
            </a:extLst>
          </p:cNvPr>
          <p:cNvSpPr txBox="1"/>
          <p:nvPr/>
        </p:nvSpPr>
        <p:spPr>
          <a:xfrm>
            <a:off x="171085" y="5245946"/>
            <a:ext cx="11849830" cy="1107996"/>
          </a:xfrm>
          <a:prstGeom prst="rect">
            <a:avLst/>
          </a:prstGeom>
          <a:noFill/>
          <a:ln>
            <a:noFill/>
          </a:ln>
        </p:spPr>
        <p:txBody>
          <a:bodyPr wrap="square">
            <a:spAutoFit/>
          </a:bodyPr>
          <a:lstStyle/>
          <a:p>
            <a:pPr algn="just"/>
            <a:r>
              <a:rPr lang="en-US" sz="2200" dirty="0">
                <a:solidFill>
                  <a:srgbClr val="002060"/>
                </a:solidFill>
                <a:latin typeface="+mj-lt"/>
                <a:cs typeface="Arial" panose="020B0604020202020204" pitchFamily="34" charset="0"/>
              </a:rPr>
              <a:t>Quá </a:t>
            </a:r>
            <a:r>
              <a:rPr lang="en-US" sz="2200" dirty="0" err="1">
                <a:solidFill>
                  <a:srgbClr val="002060"/>
                </a:solidFill>
                <a:latin typeface="+mj-lt"/>
                <a:cs typeface="Arial" panose="020B0604020202020204" pitchFamily="34" charset="0"/>
              </a:rPr>
              <a:t>trình</a:t>
            </a:r>
            <a:r>
              <a:rPr lang="en-US" sz="2200" dirty="0">
                <a:solidFill>
                  <a:srgbClr val="002060"/>
                </a:solidFill>
                <a:latin typeface="+mj-lt"/>
                <a:cs typeface="Arial" panose="020B0604020202020204" pitchFamily="34" charset="0"/>
              </a:rPr>
              <a:t> methyl </a:t>
            </a:r>
            <a:r>
              <a:rPr lang="en-US" sz="2200" dirty="0" err="1">
                <a:solidFill>
                  <a:srgbClr val="002060"/>
                </a:solidFill>
                <a:latin typeface="+mj-lt"/>
                <a:cs typeface="Arial" panose="020B0604020202020204" pitchFamily="34" charset="0"/>
              </a:rPr>
              <a:t>hóa</a:t>
            </a:r>
            <a:r>
              <a:rPr lang="en-US" sz="2200" dirty="0">
                <a:solidFill>
                  <a:srgbClr val="002060"/>
                </a:solidFill>
                <a:latin typeface="+mj-lt"/>
                <a:cs typeface="Arial" panose="020B0604020202020204" pitchFamily="34" charset="0"/>
              </a:rPr>
              <a:t> nucleotide C </a:t>
            </a:r>
            <a:r>
              <a:rPr lang="en-US" sz="2200" dirty="0" err="1">
                <a:solidFill>
                  <a:srgbClr val="002060"/>
                </a:solidFill>
                <a:latin typeface="+mj-lt"/>
                <a:cs typeface="Arial" panose="020B0604020202020204" pitchFamily="34" charset="0"/>
              </a:rPr>
              <a:t>trên</a:t>
            </a:r>
            <a:r>
              <a:rPr lang="en-US" sz="2200" dirty="0">
                <a:solidFill>
                  <a:srgbClr val="002060"/>
                </a:solidFill>
                <a:latin typeface="+mj-lt"/>
                <a:cs typeface="Arial" panose="020B0604020202020204" pitchFamily="34" charset="0"/>
              </a:rPr>
              <a:t> DNA </a:t>
            </a:r>
            <a:r>
              <a:rPr lang="en-US" sz="2200" dirty="0" err="1">
                <a:solidFill>
                  <a:srgbClr val="002060"/>
                </a:solidFill>
                <a:latin typeface="+mj-lt"/>
                <a:cs typeface="Arial" panose="020B0604020202020204" pitchFamily="34" charset="0"/>
              </a:rPr>
              <a:t>là</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một</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quá</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trình</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có</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tính</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nghịch</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đảo</a:t>
            </a:r>
            <a:r>
              <a:rPr lang="en-US" sz="2200" dirty="0">
                <a:solidFill>
                  <a:srgbClr val="002060"/>
                </a:solidFill>
                <a:latin typeface="+mj-lt"/>
                <a:cs typeface="Arial" panose="020B0604020202020204" pitchFamily="34" charset="0"/>
              </a:rPr>
              <a:t>”. Như </a:t>
            </a:r>
            <a:r>
              <a:rPr lang="en-US" sz="2200" dirty="0" err="1">
                <a:solidFill>
                  <a:srgbClr val="002060"/>
                </a:solidFill>
                <a:latin typeface="+mj-lt"/>
                <a:cs typeface="Arial" panose="020B0604020202020204" pitchFamily="34" charset="0"/>
              </a:rPr>
              <a:t>vậy</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trong</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tế</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bào</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thực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vật</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có</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hai</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dạng</a:t>
            </a:r>
            <a:r>
              <a:rPr lang="en-US" sz="2200" dirty="0">
                <a:solidFill>
                  <a:srgbClr val="002060"/>
                </a:solidFill>
                <a:latin typeface="+mj-lt"/>
                <a:cs typeface="Arial" panose="020B0604020202020204" pitchFamily="34" charset="0"/>
              </a:rPr>
              <a:t> enzyme </a:t>
            </a:r>
            <a:r>
              <a:rPr lang="en-US" sz="2200" dirty="0" err="1">
                <a:solidFill>
                  <a:srgbClr val="002060"/>
                </a:solidFill>
                <a:latin typeface="+mj-lt"/>
                <a:cs typeface="Arial" panose="020B0604020202020204" pitchFamily="34" charset="0"/>
              </a:rPr>
              <a:t>xúc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tác</a:t>
            </a:r>
            <a:r>
              <a:rPr lang="en-US" sz="2200" dirty="0">
                <a:solidFill>
                  <a:srgbClr val="002060"/>
                </a:solidFill>
                <a:latin typeface="+mj-lt"/>
                <a:cs typeface="Arial" panose="020B0604020202020204" pitchFamily="34" charset="0"/>
              </a:rPr>
              <a:t>, bao </a:t>
            </a:r>
            <a:r>
              <a:rPr lang="en-US" sz="2200" dirty="0" err="1">
                <a:solidFill>
                  <a:srgbClr val="002060"/>
                </a:solidFill>
                <a:latin typeface="+mj-lt"/>
                <a:cs typeface="Arial" panose="020B0604020202020204" pitchFamily="34" charset="0"/>
              </a:rPr>
              <a:t>gồm</a:t>
            </a:r>
            <a:r>
              <a:rPr lang="en-US" sz="2200" dirty="0">
                <a:solidFill>
                  <a:srgbClr val="002060"/>
                </a:solidFill>
                <a:latin typeface="+mj-lt"/>
                <a:cs typeface="Arial" panose="020B0604020202020204" pitchFamily="34" charset="0"/>
              </a:rPr>
              <a:t>: (1) </a:t>
            </a:r>
            <a:r>
              <a:rPr lang="en-US" sz="2200" b="1" dirty="0">
                <a:solidFill>
                  <a:srgbClr val="002060"/>
                </a:solidFill>
                <a:latin typeface="+mj-lt"/>
                <a:cs typeface="Arial" panose="020B0604020202020204" pitchFamily="34" charset="0"/>
              </a:rPr>
              <a:t>DNA methyltransferase</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xúc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tác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quá</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trình</a:t>
            </a:r>
            <a:r>
              <a:rPr lang="en-US" sz="2200" dirty="0">
                <a:solidFill>
                  <a:srgbClr val="002060"/>
                </a:solidFill>
                <a:latin typeface="+mj-lt"/>
                <a:cs typeface="Arial" panose="020B0604020202020204" pitchFamily="34" charset="0"/>
              </a:rPr>
              <a:t> methyl </a:t>
            </a:r>
            <a:r>
              <a:rPr lang="en-US" sz="2200" dirty="0" err="1">
                <a:solidFill>
                  <a:srgbClr val="002060"/>
                </a:solidFill>
                <a:latin typeface="+mj-lt"/>
                <a:cs typeface="Arial" panose="020B0604020202020204" pitchFamily="34" charset="0"/>
              </a:rPr>
              <a:t>hóa</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và</a:t>
            </a:r>
            <a:r>
              <a:rPr lang="en-US" sz="2200" dirty="0">
                <a:solidFill>
                  <a:srgbClr val="002060"/>
                </a:solidFill>
                <a:latin typeface="+mj-lt"/>
                <a:cs typeface="Arial" panose="020B0604020202020204" pitchFamily="34" charset="0"/>
              </a:rPr>
              <a:t> (2) </a:t>
            </a:r>
            <a:r>
              <a:rPr lang="en-US" sz="2200" b="1" dirty="0">
                <a:solidFill>
                  <a:srgbClr val="002060"/>
                </a:solidFill>
                <a:latin typeface="+mj-lt"/>
                <a:cs typeface="Arial" panose="020B0604020202020204" pitchFamily="34" charset="0"/>
              </a:rPr>
              <a:t>DNA demethylase</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xúc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tác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quá</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trình</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loại</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bỏ</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nhóm</a:t>
            </a:r>
            <a:r>
              <a:rPr lang="en-US" sz="2200" dirty="0">
                <a:solidFill>
                  <a:srgbClr val="002060"/>
                </a:solidFill>
                <a:latin typeface="+mj-lt"/>
                <a:cs typeface="Arial" panose="020B0604020202020204" pitchFamily="34" charset="0"/>
              </a:rPr>
              <a:t> methyl </a:t>
            </a:r>
            <a:r>
              <a:rPr lang="en-US" sz="2200" dirty="0" err="1">
                <a:solidFill>
                  <a:srgbClr val="002060"/>
                </a:solidFill>
                <a:latin typeface="+mj-lt"/>
                <a:cs typeface="Arial" panose="020B0604020202020204" pitchFamily="34" charset="0"/>
              </a:rPr>
              <a:t>khỏi</a:t>
            </a:r>
            <a:r>
              <a:rPr lang="en-US" sz="2200" dirty="0">
                <a:solidFill>
                  <a:srgbClr val="002060"/>
                </a:solidFill>
                <a:latin typeface="+mj-lt"/>
                <a:cs typeface="Arial" panose="020B0604020202020204" pitchFamily="34" charset="0"/>
              </a:rPr>
              <a:t> cytosine (C).  </a:t>
            </a:r>
          </a:p>
        </p:txBody>
      </p:sp>
      <p:grpSp>
        <p:nvGrpSpPr>
          <p:cNvPr id="11" name="Group 10">
            <a:extLst>
              <a:ext uri="{FF2B5EF4-FFF2-40B4-BE49-F238E27FC236}">
                <a16:creationId xmlns:a16="http://schemas.microsoft.com/office/drawing/2014/main" id="{68E44714-B25C-CF0F-0CA9-074903AEDC76}"/>
              </a:ext>
            </a:extLst>
          </p:cNvPr>
          <p:cNvGrpSpPr/>
          <p:nvPr/>
        </p:nvGrpSpPr>
        <p:grpSpPr>
          <a:xfrm>
            <a:off x="0" y="-14027"/>
            <a:ext cx="12192000" cy="855639"/>
            <a:chOff x="0" y="-14027"/>
            <a:chExt cx="12192000" cy="855639"/>
          </a:xfrm>
        </p:grpSpPr>
        <p:sp>
          <p:nvSpPr>
            <p:cNvPr id="12" name="Rectangle 11">
              <a:extLst>
                <a:ext uri="{FF2B5EF4-FFF2-40B4-BE49-F238E27FC236}">
                  <a16:creationId xmlns:a16="http://schemas.microsoft.com/office/drawing/2014/main" id="{AC7CBA5E-32A1-B4F9-B780-87A188E8244A}"/>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61030B56-F2BD-3B94-6E8D-C059E515D27A}"/>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1.2. DNA methylation ở thực vật</a:t>
              </a:r>
            </a:p>
          </p:txBody>
        </p:sp>
      </p:grpSp>
    </p:spTree>
    <p:extLst>
      <p:ext uri="{BB962C8B-B14F-4D97-AF65-F5344CB8AC3E}">
        <p14:creationId xmlns:p14="http://schemas.microsoft.com/office/powerpoint/2010/main" val="11819101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D10566A-4A11-0778-5BC6-10E96D562D0F}"/>
              </a:ext>
            </a:extLst>
          </p:cNvPr>
          <p:cNvGrpSpPr/>
          <p:nvPr/>
        </p:nvGrpSpPr>
        <p:grpSpPr>
          <a:xfrm>
            <a:off x="264179" y="1343504"/>
            <a:ext cx="7611992" cy="5430948"/>
            <a:chOff x="2290004" y="1343504"/>
            <a:chExt cx="7611992" cy="5430948"/>
          </a:xfrm>
        </p:grpSpPr>
        <p:pic>
          <p:nvPicPr>
            <p:cNvPr id="3074" name="Picture 2">
              <a:extLst>
                <a:ext uri="{FF2B5EF4-FFF2-40B4-BE49-F238E27FC236}">
                  <a16:creationId xmlns:a16="http://schemas.microsoft.com/office/drawing/2014/main" id="{5A322DA9-7029-DAA4-6960-E6A447AB1A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0004" y="1343504"/>
              <a:ext cx="7611992" cy="521138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80E9E36-2AFC-19D6-9CC5-C5976FBCB463}"/>
                </a:ext>
              </a:extLst>
            </p:cNvPr>
            <p:cNvSpPr txBox="1"/>
            <p:nvPr/>
          </p:nvSpPr>
          <p:spPr>
            <a:xfrm>
              <a:off x="3454617" y="6528231"/>
              <a:ext cx="5282765" cy="246221"/>
            </a:xfrm>
            <a:prstGeom prst="rect">
              <a:avLst/>
            </a:prstGeom>
            <a:noFill/>
          </p:spPr>
          <p:txBody>
            <a:bodyPr wrap="square">
              <a:spAutoFit/>
            </a:bodyPr>
            <a:lstStyle/>
            <a:p>
              <a:pPr algn="ctr"/>
              <a:r>
                <a:rPr lang="en-SG" sz="1000" i="1" dirty="0" err="1">
                  <a:solidFill>
                    <a:srgbClr val="002060"/>
                  </a:solidFill>
                  <a:latin typeface="+mj-lt"/>
                </a:rPr>
                <a:t>Nguồn</a:t>
              </a:r>
              <a:r>
                <a:rPr lang="en-SG" sz="1000" i="1" dirty="0">
                  <a:solidFill>
                    <a:srgbClr val="002060"/>
                  </a:solidFill>
                  <a:latin typeface="+mj-lt"/>
                </a:rPr>
                <a:t>: </a:t>
              </a:r>
              <a:r>
                <a:rPr lang="en-SG" sz="1000" b="0" i="1" dirty="0">
                  <a:solidFill>
                    <a:srgbClr val="002060"/>
                  </a:solidFill>
                  <a:effectLst/>
                  <a:latin typeface="+mj-lt"/>
                </a:rPr>
                <a:t> https://doi.org/10.1016/j.pbi.2024.102593</a:t>
              </a:r>
              <a:endParaRPr lang="en-SG" sz="1000" i="1" dirty="0">
                <a:solidFill>
                  <a:srgbClr val="002060"/>
                </a:solidFill>
                <a:latin typeface="+mj-lt"/>
              </a:endParaRPr>
            </a:p>
          </p:txBody>
        </p:sp>
      </p:grpSp>
      <p:sp>
        <p:nvSpPr>
          <p:cNvPr id="8" name="TextBox 7">
            <a:extLst>
              <a:ext uri="{FF2B5EF4-FFF2-40B4-BE49-F238E27FC236}">
                <a16:creationId xmlns:a16="http://schemas.microsoft.com/office/drawing/2014/main" id="{E892A810-49CF-355B-52A9-422D04669185}"/>
              </a:ext>
            </a:extLst>
          </p:cNvPr>
          <p:cNvSpPr txBox="1"/>
          <p:nvPr/>
        </p:nvSpPr>
        <p:spPr>
          <a:xfrm>
            <a:off x="8025417" y="1543109"/>
            <a:ext cx="3972926" cy="2462213"/>
          </a:xfrm>
          <a:prstGeom prst="rect">
            <a:avLst/>
          </a:prstGeom>
          <a:noFill/>
          <a:ln>
            <a:noFill/>
          </a:ln>
        </p:spPr>
        <p:txBody>
          <a:bodyPr wrap="square">
            <a:spAutoFit/>
          </a:bodyPr>
          <a:lstStyle/>
          <a:p>
            <a:pPr algn="just"/>
            <a:r>
              <a:rPr lang="en-US" sz="2200" dirty="0" err="1">
                <a:solidFill>
                  <a:srgbClr val="002060"/>
                </a:solidFill>
                <a:latin typeface="+mj-lt"/>
                <a:cs typeface="Arial" panose="020B0604020202020204" pitchFamily="34" charset="0"/>
              </a:rPr>
              <a:t>Trên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thực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tế</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quá</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trình</a:t>
            </a:r>
            <a:r>
              <a:rPr lang="en-US" sz="2200" dirty="0">
                <a:solidFill>
                  <a:srgbClr val="002060"/>
                </a:solidFill>
                <a:latin typeface="+mj-lt"/>
                <a:cs typeface="Arial" panose="020B0604020202020204" pitchFamily="34" charset="0"/>
              </a:rPr>
              <a:t> methyl </a:t>
            </a:r>
            <a:r>
              <a:rPr lang="en-US" sz="2200" dirty="0" err="1">
                <a:solidFill>
                  <a:srgbClr val="002060"/>
                </a:solidFill>
                <a:latin typeface="+mj-lt"/>
                <a:cs typeface="Arial" panose="020B0604020202020204" pitchFamily="34" charset="0"/>
              </a:rPr>
              <a:t>hóa</a:t>
            </a:r>
            <a:r>
              <a:rPr lang="en-US" sz="2200" dirty="0">
                <a:solidFill>
                  <a:srgbClr val="002060"/>
                </a:solidFill>
                <a:latin typeface="+mj-lt"/>
                <a:cs typeface="Arial" panose="020B0604020202020204" pitchFamily="34" charset="0"/>
              </a:rPr>
              <a:t> ở </a:t>
            </a:r>
            <a:r>
              <a:rPr lang="en-US" sz="2200" dirty="0" err="1">
                <a:solidFill>
                  <a:srgbClr val="002060"/>
                </a:solidFill>
                <a:latin typeface="+mj-lt"/>
                <a:cs typeface="Arial" panose="020B0604020202020204" pitchFamily="34" charset="0"/>
              </a:rPr>
              <a:t>tế</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bào</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thực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vật</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diễn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ra</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khá</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phức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tạp</a:t>
            </a:r>
            <a:r>
              <a:rPr lang="en-US" sz="2200" dirty="0">
                <a:solidFill>
                  <a:srgbClr val="002060"/>
                </a:solidFill>
                <a:latin typeface="+mj-lt"/>
                <a:cs typeface="Arial" panose="020B0604020202020204" pitchFamily="34" charset="0"/>
              </a:rPr>
              <a:t>. Quá </a:t>
            </a:r>
            <a:r>
              <a:rPr lang="en-US" sz="2200" dirty="0" err="1">
                <a:solidFill>
                  <a:srgbClr val="002060"/>
                </a:solidFill>
                <a:latin typeface="+mj-lt"/>
                <a:cs typeface="Arial" panose="020B0604020202020204" pitchFamily="34" charset="0"/>
              </a:rPr>
              <a:t>trình</a:t>
            </a:r>
            <a:r>
              <a:rPr lang="en-US" sz="2200" dirty="0">
                <a:solidFill>
                  <a:srgbClr val="002060"/>
                </a:solidFill>
                <a:latin typeface="+mj-lt"/>
                <a:cs typeface="Arial" panose="020B0604020202020204" pitchFamily="34" charset="0"/>
              </a:rPr>
              <a:t> bao </a:t>
            </a:r>
            <a:r>
              <a:rPr lang="en-US" sz="2200" dirty="0" err="1">
                <a:solidFill>
                  <a:srgbClr val="002060"/>
                </a:solidFill>
                <a:latin typeface="+mj-lt"/>
                <a:cs typeface="Arial" panose="020B0604020202020204" pitchFamily="34" charset="0"/>
              </a:rPr>
              <a:t>gồm</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nhiều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bước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và</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yêu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cầu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rất</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nhiều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yếu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tố</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khác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hỗ</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trợ</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và</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kết</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hợp</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với</a:t>
            </a:r>
            <a:r>
              <a:rPr lang="en-US" sz="2200" dirty="0">
                <a:solidFill>
                  <a:srgbClr val="002060"/>
                </a:solidFill>
                <a:latin typeface="+mj-lt"/>
                <a:cs typeface="Arial" panose="020B0604020202020204" pitchFamily="34" charset="0"/>
              </a:rPr>
              <a:t> enzyme DNA methyltransferase </a:t>
            </a:r>
            <a:r>
              <a:rPr lang="en-US" sz="2200" dirty="0" err="1">
                <a:solidFill>
                  <a:srgbClr val="002060"/>
                </a:solidFill>
                <a:latin typeface="+mj-lt"/>
                <a:cs typeface="Arial" panose="020B0604020202020204" pitchFamily="34" charset="0"/>
              </a:rPr>
              <a:t>để</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thực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hiện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việc</a:t>
            </a:r>
            <a:r>
              <a:rPr lang="en-US" sz="2200" dirty="0">
                <a:solidFill>
                  <a:srgbClr val="002060"/>
                </a:solidFill>
                <a:latin typeface="+mj-lt"/>
                <a:cs typeface="Arial" panose="020B0604020202020204" pitchFamily="34" charset="0"/>
              </a:rPr>
              <a:t> methyl </a:t>
            </a:r>
            <a:r>
              <a:rPr lang="en-US" sz="2200" dirty="0" err="1">
                <a:solidFill>
                  <a:srgbClr val="002060"/>
                </a:solidFill>
                <a:latin typeface="+mj-lt"/>
                <a:cs typeface="Arial" panose="020B0604020202020204" pitchFamily="34" charset="0"/>
              </a:rPr>
              <a:t>hóa</a:t>
            </a:r>
            <a:r>
              <a:rPr lang="en-US" sz="2200" dirty="0">
                <a:solidFill>
                  <a:srgbClr val="002060"/>
                </a:solidFill>
                <a:latin typeface="+mj-lt"/>
                <a:cs typeface="Arial" panose="020B0604020202020204" pitchFamily="34" charset="0"/>
              </a:rPr>
              <a:t> cytosine.</a:t>
            </a:r>
            <a:endParaRPr lang="en-SG" sz="2200" b="1" dirty="0">
              <a:solidFill>
                <a:srgbClr val="002060"/>
              </a:solidFill>
              <a:latin typeface="+mj-lt"/>
              <a:cs typeface="Arial" panose="020B0604020202020204" pitchFamily="34" charset="0"/>
            </a:endParaRPr>
          </a:p>
        </p:txBody>
      </p:sp>
      <p:grpSp>
        <p:nvGrpSpPr>
          <p:cNvPr id="7" name="Group 6">
            <a:extLst>
              <a:ext uri="{FF2B5EF4-FFF2-40B4-BE49-F238E27FC236}">
                <a16:creationId xmlns:a16="http://schemas.microsoft.com/office/drawing/2014/main" id="{CABC8E39-9AEA-977C-A074-793BCA037DDF}"/>
              </a:ext>
            </a:extLst>
          </p:cNvPr>
          <p:cNvGrpSpPr/>
          <p:nvPr/>
        </p:nvGrpSpPr>
        <p:grpSpPr>
          <a:xfrm>
            <a:off x="0" y="-14027"/>
            <a:ext cx="12192000" cy="855639"/>
            <a:chOff x="0" y="-14027"/>
            <a:chExt cx="12192000" cy="855639"/>
          </a:xfrm>
        </p:grpSpPr>
        <p:sp>
          <p:nvSpPr>
            <p:cNvPr id="9" name="Rectangle 8">
              <a:extLst>
                <a:ext uri="{FF2B5EF4-FFF2-40B4-BE49-F238E27FC236}">
                  <a16:creationId xmlns:a16="http://schemas.microsoft.com/office/drawing/2014/main" id="{9F97A735-C38B-3241-140D-0C4DB5AA8F70}"/>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886CD14D-06F0-473E-021D-9DEF01048045}"/>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1.2. DNA methylation ở thực vật</a:t>
              </a:r>
            </a:p>
          </p:txBody>
        </p:sp>
      </p:grpSp>
    </p:spTree>
    <p:extLst>
      <p:ext uri="{BB962C8B-B14F-4D97-AF65-F5344CB8AC3E}">
        <p14:creationId xmlns:p14="http://schemas.microsoft.com/office/powerpoint/2010/main" val="3831840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E2A67C-E3E4-3ECA-13A0-9E14F4AECBAD}"/>
            </a:ext>
          </a:extLst>
        </p:cNvPr>
        <p:cNvGrpSpPr/>
        <p:nvPr/>
      </p:nvGrpSpPr>
      <p:grpSpPr>
        <a:xfrm>
          <a:off x="0" y="0"/>
          <a:ext cx="0" cy="0"/>
          <a:chOff x="0" y="0"/>
          <a:chExt cx="0" cy="0"/>
        </a:xfrm>
      </p:grpSpPr>
      <p:grpSp>
        <p:nvGrpSpPr>
          <p:cNvPr id="9" name="Group 8">
            <a:extLst>
              <a:ext uri="{FF2B5EF4-FFF2-40B4-BE49-F238E27FC236}">
                <a16:creationId xmlns:a16="http://schemas.microsoft.com/office/drawing/2014/main" id="{9564C718-CE35-B073-44BD-760720F76CE4}"/>
              </a:ext>
            </a:extLst>
          </p:cNvPr>
          <p:cNvGrpSpPr/>
          <p:nvPr/>
        </p:nvGrpSpPr>
        <p:grpSpPr>
          <a:xfrm>
            <a:off x="136401" y="1285457"/>
            <a:ext cx="11919198" cy="5347644"/>
            <a:chOff x="136401" y="1285457"/>
            <a:chExt cx="11919198" cy="5347644"/>
          </a:xfrm>
        </p:grpSpPr>
        <p:grpSp>
          <p:nvGrpSpPr>
            <p:cNvPr id="15" name="Group 14">
              <a:extLst>
                <a:ext uri="{FF2B5EF4-FFF2-40B4-BE49-F238E27FC236}">
                  <a16:creationId xmlns:a16="http://schemas.microsoft.com/office/drawing/2014/main" id="{F9D7C562-7CDF-1A9C-902F-A150C6943F01}"/>
                </a:ext>
              </a:extLst>
            </p:cNvPr>
            <p:cNvGrpSpPr/>
            <p:nvPr/>
          </p:nvGrpSpPr>
          <p:grpSpPr>
            <a:xfrm>
              <a:off x="136401" y="1285457"/>
              <a:ext cx="5082071" cy="3418833"/>
              <a:chOff x="136401" y="1285457"/>
              <a:chExt cx="5082071" cy="3418833"/>
            </a:xfrm>
          </p:grpSpPr>
          <p:grpSp>
            <p:nvGrpSpPr>
              <p:cNvPr id="12" name="Group 11">
                <a:extLst>
                  <a:ext uri="{FF2B5EF4-FFF2-40B4-BE49-F238E27FC236}">
                    <a16:creationId xmlns:a16="http://schemas.microsoft.com/office/drawing/2014/main" id="{D6D7A50D-21DF-90BB-77DC-D45F68985322}"/>
                  </a:ext>
                </a:extLst>
              </p:cNvPr>
              <p:cNvGrpSpPr/>
              <p:nvPr/>
            </p:nvGrpSpPr>
            <p:grpSpPr>
              <a:xfrm>
                <a:off x="136401" y="1285457"/>
                <a:ext cx="5082071" cy="3405004"/>
                <a:chOff x="267752" y="1374127"/>
                <a:chExt cx="5082071" cy="3405004"/>
              </a:xfrm>
            </p:grpSpPr>
            <p:pic>
              <p:nvPicPr>
                <p:cNvPr id="7" name="Picture 6">
                  <a:extLst>
                    <a:ext uri="{FF2B5EF4-FFF2-40B4-BE49-F238E27FC236}">
                      <a16:creationId xmlns:a16="http://schemas.microsoft.com/office/drawing/2014/main" id="{99976209-40AB-9C29-B679-F9113A77B62E}"/>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Lst>
                </a:blip>
                <a:srcRect l="1622" t="2146" r="51137" b="60234"/>
                <a:stretch/>
              </p:blipFill>
              <p:spPr>
                <a:xfrm>
                  <a:off x="319957" y="1374127"/>
                  <a:ext cx="5029866" cy="3405004"/>
                </a:xfrm>
                <a:prstGeom prst="rect">
                  <a:avLst/>
                </a:prstGeom>
              </p:spPr>
            </p:pic>
            <p:sp>
              <p:nvSpPr>
                <p:cNvPr id="11" name="Rectangle 10">
                  <a:extLst>
                    <a:ext uri="{FF2B5EF4-FFF2-40B4-BE49-F238E27FC236}">
                      <a16:creationId xmlns:a16="http://schemas.microsoft.com/office/drawing/2014/main" id="{4808496C-9431-613D-DB7F-E9F3CB988657}"/>
                    </a:ext>
                  </a:extLst>
                </p:cNvPr>
                <p:cNvSpPr/>
                <p:nvPr/>
              </p:nvSpPr>
              <p:spPr>
                <a:xfrm>
                  <a:off x="267752" y="1374127"/>
                  <a:ext cx="293013" cy="3485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0" name="TextBox 9">
                <a:extLst>
                  <a:ext uri="{FF2B5EF4-FFF2-40B4-BE49-F238E27FC236}">
                    <a16:creationId xmlns:a16="http://schemas.microsoft.com/office/drawing/2014/main" id="{8067B147-24A2-14A3-71DD-D908385A3385}"/>
                  </a:ext>
                </a:extLst>
              </p:cNvPr>
              <p:cNvSpPr txBox="1"/>
              <p:nvPr/>
            </p:nvSpPr>
            <p:spPr>
              <a:xfrm>
                <a:off x="1052188" y="4458069"/>
                <a:ext cx="3302702" cy="246221"/>
              </a:xfrm>
              <a:prstGeom prst="rect">
                <a:avLst/>
              </a:prstGeom>
              <a:noFill/>
            </p:spPr>
            <p:txBody>
              <a:bodyPr wrap="square">
                <a:spAutoFit/>
              </a:bodyPr>
              <a:lstStyle/>
              <a:p>
                <a:pPr algn="ctr"/>
                <a:r>
                  <a:rPr lang="en-SG" sz="1000" dirty="0" err="1">
                    <a:solidFill>
                      <a:srgbClr val="002060"/>
                    </a:solidFill>
                    <a:latin typeface="+mj-lt"/>
                  </a:rPr>
                  <a:t>Nguồn</a:t>
                </a:r>
                <a:r>
                  <a:rPr lang="en-SG" sz="1000" dirty="0">
                    <a:solidFill>
                      <a:srgbClr val="002060"/>
                    </a:solidFill>
                    <a:latin typeface="+mj-lt"/>
                  </a:rPr>
                  <a:t>: https://doi.org/10.1021/acssensors.3c02328</a:t>
                </a:r>
              </a:p>
            </p:txBody>
          </p:sp>
        </p:grpSp>
        <p:grpSp>
          <p:nvGrpSpPr>
            <p:cNvPr id="5" name="Group 4">
              <a:extLst>
                <a:ext uri="{FF2B5EF4-FFF2-40B4-BE49-F238E27FC236}">
                  <a16:creationId xmlns:a16="http://schemas.microsoft.com/office/drawing/2014/main" id="{AE963141-46FE-2EAF-7AEE-6D566FEAA1E9}"/>
                </a:ext>
              </a:extLst>
            </p:cNvPr>
            <p:cNvGrpSpPr/>
            <p:nvPr/>
          </p:nvGrpSpPr>
          <p:grpSpPr>
            <a:xfrm>
              <a:off x="6012229" y="1634039"/>
              <a:ext cx="6043370" cy="4999062"/>
              <a:chOff x="5960024" y="1634039"/>
              <a:chExt cx="6043370" cy="4999062"/>
            </a:xfrm>
          </p:grpSpPr>
          <p:sp>
            <p:nvSpPr>
              <p:cNvPr id="13" name="TextBox 12">
                <a:extLst>
                  <a:ext uri="{FF2B5EF4-FFF2-40B4-BE49-F238E27FC236}">
                    <a16:creationId xmlns:a16="http://schemas.microsoft.com/office/drawing/2014/main" id="{0859241B-8B74-F600-C48F-7399EA23B9AC}"/>
                  </a:ext>
                </a:extLst>
              </p:cNvPr>
              <p:cNvSpPr txBox="1"/>
              <p:nvPr/>
            </p:nvSpPr>
            <p:spPr>
              <a:xfrm>
                <a:off x="7330358" y="6386880"/>
                <a:ext cx="3302702" cy="246221"/>
              </a:xfrm>
              <a:prstGeom prst="rect">
                <a:avLst/>
              </a:prstGeom>
              <a:noFill/>
            </p:spPr>
            <p:txBody>
              <a:bodyPr wrap="square">
                <a:spAutoFit/>
              </a:bodyPr>
              <a:lstStyle/>
              <a:p>
                <a:pPr algn="ctr"/>
                <a:r>
                  <a:rPr lang="en-SG" sz="1000" dirty="0" err="1">
                    <a:solidFill>
                      <a:srgbClr val="002060"/>
                    </a:solidFill>
                    <a:latin typeface="+mj-lt"/>
                  </a:rPr>
                  <a:t>Nguồn</a:t>
                </a:r>
                <a:r>
                  <a:rPr lang="en-SG" sz="1000" dirty="0">
                    <a:solidFill>
                      <a:srgbClr val="002060"/>
                    </a:solidFill>
                    <a:latin typeface="+mj-lt"/>
                  </a:rPr>
                  <a:t>: https://doi.org/</a:t>
                </a:r>
                <a:r>
                  <a:rPr lang="en-SG" sz="1000" b="0" i="0" dirty="0">
                    <a:solidFill>
                      <a:srgbClr val="002060"/>
                    </a:solidFill>
                    <a:effectLst/>
                    <a:latin typeface="+mj-lt"/>
                  </a:rPr>
                  <a:t>10.5772/18534</a:t>
                </a:r>
                <a:endParaRPr lang="en-SG" sz="1000" dirty="0">
                  <a:solidFill>
                    <a:srgbClr val="002060"/>
                  </a:solidFill>
                  <a:latin typeface="+mj-lt"/>
                </a:endParaRPr>
              </a:p>
            </p:txBody>
          </p:sp>
          <p:pic>
            <p:nvPicPr>
              <p:cNvPr id="19" name="Picture 18">
                <a:extLst>
                  <a:ext uri="{FF2B5EF4-FFF2-40B4-BE49-F238E27FC236}">
                    <a16:creationId xmlns:a16="http://schemas.microsoft.com/office/drawing/2014/main" id="{5616F09C-DFE1-BA48-25C3-71D4FE0FCB7B}"/>
                  </a:ext>
                </a:extLst>
              </p:cNvPr>
              <p:cNvPicPr>
                <a:picLocks noChangeAspect="1"/>
              </p:cNvPicPr>
              <p:nvPr/>
            </p:nvPicPr>
            <p:blipFill>
              <a:blip r:embed="rId4">
                <a:extLst>
                  <a:ext uri="{BEBA8EAE-BF5A-486C-A8C5-ECC9F3942E4B}">
                    <a14:imgProps xmlns:a14="http://schemas.microsoft.com/office/drawing/2010/main">
                      <a14:imgLayer r:embed="rId5">
                        <a14:imgEffect>
                          <a14:saturation sat="200000"/>
                        </a14:imgEffect>
                        <a14:imgEffect>
                          <a14:brightnessContrast contrast="-20000"/>
                        </a14:imgEffect>
                      </a14:imgLayer>
                    </a14:imgProps>
                  </a:ext>
                </a:extLst>
              </a:blip>
              <a:stretch>
                <a:fillRect/>
              </a:stretch>
            </p:blipFill>
            <p:spPr>
              <a:xfrm>
                <a:off x="5960024" y="1634039"/>
                <a:ext cx="6043370" cy="4752841"/>
              </a:xfrm>
              <a:prstGeom prst="rect">
                <a:avLst/>
              </a:prstGeom>
            </p:spPr>
          </p:pic>
        </p:grpSp>
        <p:sp>
          <p:nvSpPr>
            <p:cNvPr id="6" name="Arrow: Right 5">
              <a:extLst>
                <a:ext uri="{FF2B5EF4-FFF2-40B4-BE49-F238E27FC236}">
                  <a16:creationId xmlns:a16="http://schemas.microsoft.com/office/drawing/2014/main" id="{FFED2767-0266-CDFA-8749-C8937F6E96EB}"/>
                </a:ext>
              </a:extLst>
            </p:cNvPr>
            <p:cNvSpPr/>
            <p:nvPr/>
          </p:nvSpPr>
          <p:spPr>
            <a:xfrm>
              <a:off x="5466445" y="2719233"/>
              <a:ext cx="373843" cy="33848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18" name="Group 17">
            <a:extLst>
              <a:ext uri="{FF2B5EF4-FFF2-40B4-BE49-F238E27FC236}">
                <a16:creationId xmlns:a16="http://schemas.microsoft.com/office/drawing/2014/main" id="{A1077E75-A5B4-9160-986F-5F402B9155B9}"/>
              </a:ext>
            </a:extLst>
          </p:cNvPr>
          <p:cNvGrpSpPr/>
          <p:nvPr/>
        </p:nvGrpSpPr>
        <p:grpSpPr>
          <a:xfrm>
            <a:off x="136401" y="4743127"/>
            <a:ext cx="5826818" cy="2067328"/>
            <a:chOff x="136401" y="4743127"/>
            <a:chExt cx="5826818" cy="2067328"/>
          </a:xfrm>
        </p:grpSpPr>
        <p:sp>
          <p:nvSpPr>
            <p:cNvPr id="17" name="Rectangle: Rounded Corners 16">
              <a:extLst>
                <a:ext uri="{FF2B5EF4-FFF2-40B4-BE49-F238E27FC236}">
                  <a16:creationId xmlns:a16="http://schemas.microsoft.com/office/drawing/2014/main" id="{041A1873-561D-B333-DE69-7AA20E3927A5}"/>
                </a:ext>
              </a:extLst>
            </p:cNvPr>
            <p:cNvSpPr/>
            <p:nvPr/>
          </p:nvSpPr>
          <p:spPr>
            <a:xfrm>
              <a:off x="156610" y="4743127"/>
              <a:ext cx="5806609" cy="2031325"/>
            </a:xfrm>
            <a:prstGeom prst="roundRect">
              <a:avLst>
                <a:gd name="adj" fmla="val 2254"/>
              </a:avLst>
            </a:prstGeom>
            <a:solidFill>
              <a:srgbClr val="FFFFCC"/>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6" name="TextBox 15">
              <a:extLst>
                <a:ext uri="{FF2B5EF4-FFF2-40B4-BE49-F238E27FC236}">
                  <a16:creationId xmlns:a16="http://schemas.microsoft.com/office/drawing/2014/main" id="{3E15D539-06D5-4903-CFA1-3C8114A80337}"/>
                </a:ext>
              </a:extLst>
            </p:cNvPr>
            <p:cNvSpPr txBox="1"/>
            <p:nvPr/>
          </p:nvSpPr>
          <p:spPr>
            <a:xfrm>
              <a:off x="136401" y="4779130"/>
              <a:ext cx="5826818" cy="2031325"/>
            </a:xfrm>
            <a:prstGeom prst="rect">
              <a:avLst/>
            </a:prstGeom>
            <a:noFill/>
          </p:spPr>
          <p:txBody>
            <a:bodyPr wrap="square">
              <a:spAutoFit/>
            </a:bodyPr>
            <a:lstStyle/>
            <a:p>
              <a:pPr marL="285750" indent="-285750" algn="just">
                <a:buFont typeface="Arial" panose="020B0604020202020204" pitchFamily="34" charset="0"/>
                <a:buChar char="•"/>
              </a:pPr>
              <a:r>
                <a:rPr lang="en-US" dirty="0" err="1">
                  <a:solidFill>
                    <a:srgbClr val="002060"/>
                  </a:solidFill>
                  <a:latin typeface="+mj-lt"/>
                </a:rPr>
                <a:t>Hiện</a:t>
              </a:r>
              <a:r>
                <a:rPr lang="en-US" dirty="0">
                  <a:solidFill>
                    <a:srgbClr val="002060"/>
                  </a:solidFill>
                  <a:latin typeface="+mj-lt"/>
                </a:rPr>
                <a:t> nay, </a:t>
              </a:r>
              <a:r>
                <a:rPr lang="en-US" dirty="0" err="1">
                  <a:solidFill>
                    <a:srgbClr val="002060"/>
                  </a:solidFill>
                  <a:latin typeface="+mj-lt"/>
                </a:rPr>
                <a:t>một</a:t>
              </a:r>
              <a:r>
                <a:rPr lang="en-US" dirty="0">
                  <a:solidFill>
                    <a:srgbClr val="002060"/>
                  </a:solidFill>
                  <a:latin typeface="+mj-lt"/>
                </a:rPr>
                <a:t> </a:t>
              </a:r>
              <a:r>
                <a:rPr lang="en-US" dirty="0" err="1">
                  <a:solidFill>
                    <a:srgbClr val="002060"/>
                  </a:solidFill>
                  <a:latin typeface="+mj-lt"/>
                </a:rPr>
                <a:t>trong</a:t>
              </a:r>
              <a:r>
                <a:rPr lang="en-US" dirty="0">
                  <a:solidFill>
                    <a:srgbClr val="002060"/>
                  </a:solidFill>
                  <a:latin typeface="+mj-lt"/>
                </a:rPr>
                <a:t> </a:t>
              </a:r>
              <a:r>
                <a:rPr lang="en-US" dirty="0" err="1">
                  <a:solidFill>
                    <a:srgbClr val="002060"/>
                  </a:solidFill>
                  <a:latin typeface="+mj-lt"/>
                </a:rPr>
                <a:t>những</a:t>
              </a:r>
              <a:r>
                <a:rPr lang="en-US" dirty="0">
                  <a:solidFill>
                    <a:srgbClr val="002060"/>
                  </a:solidFill>
                  <a:latin typeface="+mj-lt"/>
                </a:rPr>
                <a:t> </a:t>
              </a:r>
              <a:r>
                <a:rPr lang="en-US" dirty="0" err="1">
                  <a:solidFill>
                    <a:srgbClr val="002060"/>
                  </a:solidFill>
                  <a:latin typeface="+mj-lt"/>
                </a:rPr>
                <a:t>phương</a:t>
              </a:r>
              <a:r>
                <a:rPr lang="en-US" dirty="0">
                  <a:solidFill>
                    <a:srgbClr val="002060"/>
                  </a:solidFill>
                  <a:latin typeface="+mj-lt"/>
                </a:rPr>
                <a:t> </a:t>
              </a:r>
              <a:r>
                <a:rPr lang="en-US" dirty="0" err="1">
                  <a:solidFill>
                    <a:srgbClr val="002060"/>
                  </a:solidFill>
                  <a:latin typeface="+mj-lt"/>
                </a:rPr>
                <a:t>pháp</a:t>
              </a:r>
              <a:r>
                <a:rPr lang="en-US" dirty="0">
                  <a:solidFill>
                    <a:srgbClr val="002060"/>
                  </a:solidFill>
                  <a:latin typeface="+mj-lt"/>
                </a:rPr>
                <a:t> </a:t>
              </a:r>
              <a:r>
                <a:rPr lang="en-US" dirty="0" err="1">
                  <a:solidFill>
                    <a:srgbClr val="002060"/>
                  </a:solidFill>
                  <a:latin typeface="+mj-lt"/>
                </a:rPr>
                <a:t>đơn</a:t>
              </a:r>
              <a:r>
                <a:rPr lang="en-US" dirty="0">
                  <a:solidFill>
                    <a:srgbClr val="002060"/>
                  </a:solidFill>
                  <a:latin typeface="+mj-lt"/>
                </a:rPr>
                <a:t> </a:t>
              </a:r>
              <a:r>
                <a:rPr lang="en-US" dirty="0" err="1">
                  <a:solidFill>
                    <a:srgbClr val="002060"/>
                  </a:solidFill>
                  <a:latin typeface="+mj-lt"/>
                </a:rPr>
                <a:t>giản</a:t>
              </a:r>
              <a:r>
                <a:rPr lang="en-US" dirty="0">
                  <a:solidFill>
                    <a:srgbClr val="002060"/>
                  </a:solidFill>
                  <a:latin typeface="+mj-lt"/>
                </a:rPr>
                <a:t> </a:t>
              </a:r>
              <a:r>
                <a:rPr lang="en-US" dirty="0" err="1">
                  <a:solidFill>
                    <a:srgbClr val="002060"/>
                  </a:solidFill>
                  <a:latin typeface="+mj-lt"/>
                </a:rPr>
                <a:t>và</a:t>
              </a:r>
              <a:r>
                <a:rPr lang="en-US" dirty="0">
                  <a:solidFill>
                    <a:srgbClr val="002060"/>
                  </a:solidFill>
                  <a:latin typeface="+mj-lt"/>
                </a:rPr>
                <a:t> </a:t>
              </a:r>
              <a:r>
                <a:rPr lang="en-US" dirty="0" err="1">
                  <a:solidFill>
                    <a:srgbClr val="002060"/>
                  </a:solidFill>
                  <a:latin typeface="+mj-lt"/>
                </a:rPr>
                <a:t>phổ</a:t>
              </a:r>
              <a:r>
                <a:rPr lang="en-US" dirty="0">
                  <a:solidFill>
                    <a:srgbClr val="002060"/>
                  </a:solidFill>
                  <a:latin typeface="+mj-lt"/>
                </a:rPr>
                <a:t> </a:t>
              </a:r>
              <a:r>
                <a:rPr lang="en-US" dirty="0" err="1">
                  <a:solidFill>
                    <a:srgbClr val="002060"/>
                  </a:solidFill>
                  <a:latin typeface="+mj-lt"/>
                </a:rPr>
                <a:t>biến</a:t>
              </a:r>
              <a:r>
                <a:rPr lang="en-US" dirty="0">
                  <a:solidFill>
                    <a:srgbClr val="002060"/>
                  </a:solidFill>
                  <a:latin typeface="+mj-lt"/>
                </a:rPr>
                <a:t> </a:t>
              </a:r>
              <a:r>
                <a:rPr lang="en-US" dirty="0" err="1">
                  <a:solidFill>
                    <a:srgbClr val="002060"/>
                  </a:solidFill>
                  <a:latin typeface="+mj-lt"/>
                </a:rPr>
                <a:t>để</a:t>
              </a:r>
              <a:r>
                <a:rPr lang="en-US" dirty="0">
                  <a:solidFill>
                    <a:srgbClr val="002060"/>
                  </a:solidFill>
                  <a:latin typeface="+mj-lt"/>
                </a:rPr>
                <a:t> </a:t>
              </a:r>
              <a:r>
                <a:rPr lang="en-US" dirty="0" err="1">
                  <a:solidFill>
                    <a:srgbClr val="002060"/>
                  </a:solidFill>
                  <a:latin typeface="+mj-lt"/>
                </a:rPr>
                <a:t>xác</a:t>
              </a:r>
              <a:r>
                <a:rPr lang="en-US" dirty="0">
                  <a:solidFill>
                    <a:srgbClr val="002060"/>
                  </a:solidFill>
                  <a:latin typeface="+mj-lt"/>
                </a:rPr>
                <a:t> </a:t>
              </a:r>
              <a:r>
                <a:rPr lang="en-US" dirty="0" err="1">
                  <a:solidFill>
                    <a:srgbClr val="002060"/>
                  </a:solidFill>
                  <a:latin typeface="+mj-lt"/>
                </a:rPr>
                <a:t>định</a:t>
              </a:r>
              <a:r>
                <a:rPr lang="en-US" dirty="0">
                  <a:solidFill>
                    <a:srgbClr val="002060"/>
                  </a:solidFill>
                  <a:latin typeface="+mj-lt"/>
                </a:rPr>
                <a:t> DNA methylation, </a:t>
              </a:r>
              <a:r>
                <a:rPr lang="en-US" dirty="0" err="1">
                  <a:solidFill>
                    <a:srgbClr val="002060"/>
                  </a:solidFill>
                  <a:latin typeface="+mj-lt"/>
                </a:rPr>
                <a:t>cụ</a:t>
              </a:r>
              <a:r>
                <a:rPr lang="en-US" dirty="0">
                  <a:solidFill>
                    <a:srgbClr val="002060"/>
                  </a:solidFill>
                  <a:latin typeface="+mj-lt"/>
                </a:rPr>
                <a:t> </a:t>
              </a:r>
              <a:r>
                <a:rPr lang="en-US" dirty="0" err="1">
                  <a:solidFill>
                    <a:srgbClr val="002060"/>
                  </a:solidFill>
                  <a:latin typeface="+mj-lt"/>
                </a:rPr>
                <a:t>thể</a:t>
              </a:r>
              <a:r>
                <a:rPr lang="en-US" dirty="0">
                  <a:solidFill>
                    <a:srgbClr val="002060"/>
                  </a:solidFill>
                  <a:latin typeface="+mj-lt"/>
                </a:rPr>
                <a:t> </a:t>
              </a:r>
              <a:r>
                <a:rPr lang="en-US" dirty="0" err="1">
                  <a:solidFill>
                    <a:srgbClr val="002060"/>
                  </a:solidFill>
                  <a:latin typeface="+mj-lt"/>
                </a:rPr>
                <a:t>là</a:t>
              </a:r>
              <a:r>
                <a:rPr lang="en-US" dirty="0">
                  <a:solidFill>
                    <a:srgbClr val="002060"/>
                  </a:solidFill>
                  <a:latin typeface="+mj-lt"/>
                </a:rPr>
                <a:t> </a:t>
              </a:r>
              <a:r>
                <a:rPr lang="en-US" dirty="0" err="1">
                  <a:solidFill>
                    <a:srgbClr val="002060"/>
                  </a:solidFill>
                  <a:latin typeface="+mj-lt"/>
                </a:rPr>
                <a:t>xác</a:t>
              </a:r>
              <a:r>
                <a:rPr lang="en-US" dirty="0">
                  <a:solidFill>
                    <a:srgbClr val="002060"/>
                  </a:solidFill>
                  <a:latin typeface="+mj-lt"/>
                </a:rPr>
                <a:t> </a:t>
              </a:r>
              <a:r>
                <a:rPr lang="en-US" dirty="0" err="1">
                  <a:solidFill>
                    <a:srgbClr val="002060"/>
                  </a:solidFill>
                  <a:latin typeface="+mj-lt"/>
                </a:rPr>
                <a:t>định</a:t>
              </a:r>
              <a:r>
                <a:rPr lang="en-US" dirty="0">
                  <a:solidFill>
                    <a:srgbClr val="002060"/>
                  </a:solidFill>
                  <a:latin typeface="+mj-lt"/>
                </a:rPr>
                <a:t> methylated cytosine (C</a:t>
              </a:r>
              <a:r>
                <a:rPr lang="en-US" baseline="30000" dirty="0">
                  <a:solidFill>
                    <a:srgbClr val="002060"/>
                  </a:solidFill>
                  <a:latin typeface="+mj-lt"/>
                </a:rPr>
                <a:t>m</a:t>
              </a:r>
              <a:r>
                <a:rPr lang="en-US" dirty="0">
                  <a:solidFill>
                    <a:srgbClr val="002060"/>
                  </a:solidFill>
                  <a:latin typeface="+mj-lt"/>
                </a:rPr>
                <a:t>) </a:t>
              </a:r>
              <a:r>
                <a:rPr lang="en-US" dirty="0" err="1">
                  <a:solidFill>
                    <a:srgbClr val="002060"/>
                  </a:solidFill>
                  <a:latin typeface="+mj-lt"/>
                </a:rPr>
                <a:t>là</a:t>
              </a:r>
              <a:r>
                <a:rPr lang="en-US" dirty="0">
                  <a:solidFill>
                    <a:srgbClr val="002060"/>
                  </a:solidFill>
                  <a:latin typeface="+mj-lt"/>
                </a:rPr>
                <a:t> </a:t>
              </a:r>
              <a:r>
                <a:rPr lang="en-US" dirty="0" err="1">
                  <a:solidFill>
                    <a:srgbClr val="002060"/>
                  </a:solidFill>
                  <a:latin typeface="+mj-lt"/>
                </a:rPr>
                <a:t>xử</a:t>
              </a:r>
              <a:r>
                <a:rPr lang="en-US" dirty="0">
                  <a:solidFill>
                    <a:srgbClr val="002060"/>
                  </a:solidFill>
                  <a:latin typeface="+mj-lt"/>
                </a:rPr>
                <a:t> </a:t>
              </a:r>
              <a:r>
                <a:rPr lang="en-US" dirty="0" err="1">
                  <a:solidFill>
                    <a:srgbClr val="002060"/>
                  </a:solidFill>
                  <a:latin typeface="+mj-lt"/>
                </a:rPr>
                <a:t>lý</a:t>
              </a:r>
              <a:r>
                <a:rPr lang="en-US" dirty="0">
                  <a:solidFill>
                    <a:srgbClr val="002060"/>
                  </a:solidFill>
                  <a:latin typeface="+mj-lt"/>
                </a:rPr>
                <a:t> DNA </a:t>
              </a:r>
              <a:r>
                <a:rPr lang="en-US" dirty="0" err="1">
                  <a:solidFill>
                    <a:srgbClr val="002060"/>
                  </a:solidFill>
                  <a:latin typeface="+mj-lt"/>
                </a:rPr>
                <a:t>với</a:t>
              </a:r>
              <a:r>
                <a:rPr lang="en-US" dirty="0">
                  <a:solidFill>
                    <a:srgbClr val="002060"/>
                  </a:solidFill>
                  <a:latin typeface="+mj-lt"/>
                </a:rPr>
                <a:t> </a:t>
              </a:r>
              <a:r>
                <a:rPr lang="en-US" dirty="0" err="1">
                  <a:solidFill>
                    <a:srgbClr val="002060"/>
                  </a:solidFill>
                  <a:latin typeface="+mj-lt"/>
                </a:rPr>
                <a:t>hợp</a:t>
              </a:r>
              <a:r>
                <a:rPr lang="en-US" dirty="0">
                  <a:solidFill>
                    <a:srgbClr val="002060"/>
                  </a:solidFill>
                  <a:latin typeface="+mj-lt"/>
                </a:rPr>
                <a:t> </a:t>
              </a:r>
              <a:r>
                <a:rPr lang="en-US" dirty="0" err="1">
                  <a:solidFill>
                    <a:srgbClr val="002060"/>
                  </a:solidFill>
                  <a:latin typeface="+mj-lt"/>
                </a:rPr>
                <a:t>chất</a:t>
              </a:r>
              <a:r>
                <a:rPr lang="en-US" dirty="0">
                  <a:solidFill>
                    <a:srgbClr val="002060"/>
                  </a:solidFill>
                  <a:latin typeface="+mj-lt"/>
                </a:rPr>
                <a:t> </a:t>
              </a:r>
              <a:r>
                <a:rPr lang="en-US" dirty="0" err="1">
                  <a:solidFill>
                    <a:srgbClr val="002060"/>
                  </a:solidFill>
                  <a:latin typeface="+mj-lt"/>
                </a:rPr>
                <a:t>hóa</a:t>
              </a:r>
              <a:r>
                <a:rPr lang="en-US" dirty="0">
                  <a:solidFill>
                    <a:srgbClr val="002060"/>
                  </a:solidFill>
                  <a:latin typeface="+mj-lt"/>
                </a:rPr>
                <a:t> </a:t>
              </a:r>
              <a:r>
                <a:rPr lang="en-US" dirty="0" err="1">
                  <a:solidFill>
                    <a:srgbClr val="002060"/>
                  </a:solidFill>
                  <a:latin typeface="+mj-lt"/>
                </a:rPr>
                <a:t>học</a:t>
              </a:r>
              <a:r>
                <a:rPr lang="en-US" dirty="0">
                  <a:solidFill>
                    <a:srgbClr val="002060"/>
                  </a:solidFill>
                  <a:latin typeface="+mj-lt"/>
                </a:rPr>
                <a:t> Bisulfite (</a:t>
              </a:r>
              <a:r>
                <a:rPr lang="en-US" dirty="0" err="1">
                  <a:solidFill>
                    <a:srgbClr val="002060"/>
                  </a:solidFill>
                  <a:latin typeface="+mj-lt"/>
                </a:rPr>
                <a:t>cụ</a:t>
              </a:r>
              <a:r>
                <a:rPr lang="en-US" dirty="0">
                  <a:solidFill>
                    <a:srgbClr val="002060"/>
                  </a:solidFill>
                  <a:latin typeface="+mj-lt"/>
                </a:rPr>
                <a:t> </a:t>
              </a:r>
              <a:r>
                <a:rPr lang="en-US" dirty="0" err="1">
                  <a:solidFill>
                    <a:srgbClr val="002060"/>
                  </a:solidFill>
                  <a:latin typeface="+mj-lt"/>
                </a:rPr>
                <a:t>thể</a:t>
              </a:r>
              <a:r>
                <a:rPr lang="en-US" dirty="0">
                  <a:solidFill>
                    <a:srgbClr val="002060"/>
                  </a:solidFill>
                  <a:latin typeface="+mj-lt"/>
                </a:rPr>
                <a:t> </a:t>
              </a:r>
              <a:r>
                <a:rPr lang="en-US" dirty="0" err="1">
                  <a:solidFill>
                    <a:srgbClr val="002060"/>
                  </a:solidFill>
                  <a:latin typeface="+mj-lt"/>
                </a:rPr>
                <a:t>là</a:t>
              </a:r>
              <a:r>
                <a:rPr lang="en-US" dirty="0">
                  <a:solidFill>
                    <a:srgbClr val="002060"/>
                  </a:solidFill>
                  <a:latin typeface="+mj-lt"/>
                </a:rPr>
                <a:t> </a:t>
              </a:r>
              <a:r>
                <a:rPr lang="en-SG" i="0" dirty="0">
                  <a:solidFill>
                    <a:srgbClr val="002060"/>
                  </a:solidFill>
                  <a:effectLst/>
                  <a:latin typeface="+mj-lt"/>
                </a:rPr>
                <a:t>sodium </a:t>
              </a:r>
              <a:r>
                <a:rPr lang="en-SG" i="0" dirty="0" err="1">
                  <a:solidFill>
                    <a:srgbClr val="002060"/>
                  </a:solidFill>
                  <a:effectLst/>
                  <a:latin typeface="+mj-lt"/>
                </a:rPr>
                <a:t>bisulfite</a:t>
              </a:r>
              <a:r>
                <a:rPr lang="en-SG" dirty="0">
                  <a:solidFill>
                    <a:srgbClr val="002060"/>
                  </a:solidFill>
                  <a:latin typeface="+mj-lt"/>
                </a:rPr>
                <a:t>, </a:t>
              </a:r>
              <a:r>
                <a:rPr lang="en-SG" i="0" dirty="0">
                  <a:solidFill>
                    <a:srgbClr val="002060"/>
                  </a:solidFill>
                  <a:effectLst/>
                  <a:latin typeface="+mj-lt"/>
                </a:rPr>
                <a:t>NaHSO</a:t>
              </a:r>
              <a:r>
                <a:rPr lang="en-SG" i="0" baseline="-25000" dirty="0">
                  <a:solidFill>
                    <a:srgbClr val="002060"/>
                  </a:solidFill>
                  <a:effectLst/>
                  <a:latin typeface="+mj-lt"/>
                </a:rPr>
                <a:t>3</a:t>
              </a:r>
              <a:r>
                <a:rPr lang="en-US" dirty="0">
                  <a:solidFill>
                    <a:srgbClr val="002060"/>
                  </a:solidFill>
                  <a:latin typeface="+mj-lt"/>
                </a:rPr>
                <a:t>). </a:t>
              </a:r>
            </a:p>
            <a:p>
              <a:pPr marL="285750" indent="-285750" algn="just">
                <a:buFont typeface="Arial" panose="020B0604020202020204" pitchFamily="34" charset="0"/>
                <a:buChar char="•"/>
              </a:pPr>
              <a:r>
                <a:rPr lang="en-US" dirty="0">
                  <a:solidFill>
                    <a:srgbClr val="002060"/>
                  </a:solidFill>
                  <a:latin typeface="+mj-lt"/>
                </a:rPr>
                <a:t>Sau </a:t>
              </a:r>
              <a:r>
                <a:rPr lang="en-US" dirty="0" err="1">
                  <a:solidFill>
                    <a:srgbClr val="002060"/>
                  </a:solidFill>
                  <a:latin typeface="+mj-lt"/>
                </a:rPr>
                <a:t>khi</a:t>
              </a:r>
              <a:r>
                <a:rPr lang="en-US" dirty="0">
                  <a:solidFill>
                    <a:srgbClr val="002060"/>
                  </a:solidFill>
                  <a:latin typeface="+mj-lt"/>
                </a:rPr>
                <a:t> </a:t>
              </a:r>
              <a:r>
                <a:rPr lang="en-US" dirty="0" err="1">
                  <a:solidFill>
                    <a:srgbClr val="002060"/>
                  </a:solidFill>
                  <a:latin typeface="+mj-lt"/>
                </a:rPr>
                <a:t>xử</a:t>
              </a:r>
              <a:r>
                <a:rPr lang="en-US" dirty="0">
                  <a:solidFill>
                    <a:srgbClr val="002060"/>
                  </a:solidFill>
                  <a:latin typeface="+mj-lt"/>
                </a:rPr>
                <a:t> </a:t>
              </a:r>
              <a:r>
                <a:rPr lang="en-US" dirty="0" err="1">
                  <a:solidFill>
                    <a:srgbClr val="002060"/>
                  </a:solidFill>
                  <a:latin typeface="+mj-lt"/>
                </a:rPr>
                <a:t>lý</a:t>
              </a:r>
              <a:r>
                <a:rPr lang="en-US" dirty="0">
                  <a:solidFill>
                    <a:srgbClr val="002060"/>
                  </a:solidFill>
                  <a:latin typeface="+mj-lt"/>
                </a:rPr>
                <a:t> Bisulfite, </a:t>
              </a:r>
              <a:r>
                <a:rPr lang="en-US" dirty="0" err="1">
                  <a:solidFill>
                    <a:srgbClr val="002060"/>
                  </a:solidFill>
                  <a:latin typeface="+mj-lt"/>
                </a:rPr>
                <a:t>các</a:t>
              </a:r>
              <a:r>
                <a:rPr lang="en-US" dirty="0">
                  <a:solidFill>
                    <a:srgbClr val="002060"/>
                  </a:solidFill>
                  <a:latin typeface="+mj-lt"/>
                </a:rPr>
                <a:t> C</a:t>
              </a:r>
              <a:r>
                <a:rPr lang="en-US" baseline="30000" dirty="0">
                  <a:solidFill>
                    <a:srgbClr val="002060"/>
                  </a:solidFill>
                  <a:latin typeface="+mj-lt"/>
                </a:rPr>
                <a:t>m </a:t>
              </a:r>
              <a:r>
                <a:rPr lang="en-US" dirty="0" err="1">
                  <a:solidFill>
                    <a:srgbClr val="002060"/>
                  </a:solidFill>
                  <a:latin typeface="+mj-lt"/>
                </a:rPr>
                <a:t>vẫn</a:t>
              </a:r>
              <a:r>
                <a:rPr lang="en-US" dirty="0">
                  <a:solidFill>
                    <a:srgbClr val="002060"/>
                  </a:solidFill>
                  <a:latin typeface="+mj-lt"/>
                </a:rPr>
                <a:t> </a:t>
              </a:r>
              <a:r>
                <a:rPr lang="en-US" dirty="0" err="1">
                  <a:solidFill>
                    <a:srgbClr val="002060"/>
                  </a:solidFill>
                  <a:latin typeface="+mj-lt"/>
                </a:rPr>
                <a:t>giữ</a:t>
              </a:r>
              <a:r>
                <a:rPr lang="en-US" dirty="0">
                  <a:solidFill>
                    <a:srgbClr val="002060"/>
                  </a:solidFill>
                  <a:latin typeface="+mj-lt"/>
                </a:rPr>
                <a:t> </a:t>
              </a:r>
              <a:r>
                <a:rPr lang="en-US" dirty="0" err="1">
                  <a:solidFill>
                    <a:srgbClr val="002060"/>
                  </a:solidFill>
                  <a:latin typeface="+mj-lt"/>
                </a:rPr>
                <a:t>nguyên</a:t>
              </a:r>
              <a:r>
                <a:rPr lang="en-US" dirty="0">
                  <a:solidFill>
                    <a:srgbClr val="002060"/>
                  </a:solidFill>
                  <a:latin typeface="+mj-lt"/>
                </a:rPr>
                <a:t> </a:t>
              </a:r>
              <a:r>
                <a:rPr lang="en-US" dirty="0" err="1">
                  <a:solidFill>
                    <a:srgbClr val="002060"/>
                  </a:solidFill>
                  <a:latin typeface="+mj-lt"/>
                </a:rPr>
                <a:t>là</a:t>
              </a:r>
              <a:r>
                <a:rPr lang="en-US" dirty="0">
                  <a:solidFill>
                    <a:srgbClr val="002060"/>
                  </a:solidFill>
                  <a:latin typeface="+mj-lt"/>
                </a:rPr>
                <a:t> C, </a:t>
              </a:r>
              <a:r>
                <a:rPr lang="en-US" dirty="0" err="1">
                  <a:solidFill>
                    <a:srgbClr val="002060"/>
                  </a:solidFill>
                  <a:latin typeface="+mj-lt"/>
                </a:rPr>
                <a:t>trong</a:t>
              </a:r>
              <a:r>
                <a:rPr lang="en-US" dirty="0">
                  <a:solidFill>
                    <a:srgbClr val="002060"/>
                  </a:solidFill>
                  <a:latin typeface="+mj-lt"/>
                </a:rPr>
                <a:t> </a:t>
              </a:r>
              <a:r>
                <a:rPr lang="en-US" dirty="0" err="1">
                  <a:solidFill>
                    <a:srgbClr val="002060"/>
                  </a:solidFill>
                  <a:latin typeface="+mj-lt"/>
                </a:rPr>
                <a:t>khi</a:t>
              </a:r>
              <a:r>
                <a:rPr lang="en-US" dirty="0">
                  <a:solidFill>
                    <a:srgbClr val="002060"/>
                  </a:solidFill>
                  <a:latin typeface="+mj-lt"/>
                </a:rPr>
                <a:t> </a:t>
              </a:r>
              <a:r>
                <a:rPr lang="en-US" dirty="0" err="1">
                  <a:solidFill>
                    <a:srgbClr val="002060"/>
                  </a:solidFill>
                  <a:latin typeface="+mj-lt"/>
                </a:rPr>
                <a:t>các</a:t>
              </a:r>
              <a:r>
                <a:rPr lang="en-US" dirty="0">
                  <a:solidFill>
                    <a:srgbClr val="002060"/>
                  </a:solidFill>
                  <a:latin typeface="+mj-lt"/>
                </a:rPr>
                <a:t> unmethylated cytosine (nucleotide C </a:t>
              </a:r>
              <a:r>
                <a:rPr lang="en-US" dirty="0" err="1">
                  <a:solidFill>
                    <a:srgbClr val="002060"/>
                  </a:solidFill>
                  <a:latin typeface="+mj-lt"/>
                </a:rPr>
                <a:t>không</a:t>
              </a:r>
              <a:r>
                <a:rPr lang="en-US" dirty="0">
                  <a:solidFill>
                    <a:srgbClr val="002060"/>
                  </a:solidFill>
                  <a:latin typeface="+mj-lt"/>
                </a:rPr>
                <a:t> </a:t>
              </a:r>
              <a:r>
                <a:rPr lang="en-US" dirty="0" err="1">
                  <a:solidFill>
                    <a:srgbClr val="002060"/>
                  </a:solidFill>
                  <a:latin typeface="+mj-lt"/>
                </a:rPr>
                <a:t>bị</a:t>
              </a:r>
              <a:r>
                <a:rPr lang="en-US" dirty="0">
                  <a:solidFill>
                    <a:srgbClr val="002060"/>
                  </a:solidFill>
                  <a:latin typeface="+mj-lt"/>
                </a:rPr>
                <a:t> methyl </a:t>
              </a:r>
              <a:r>
                <a:rPr lang="en-US" dirty="0" err="1">
                  <a:solidFill>
                    <a:srgbClr val="002060"/>
                  </a:solidFill>
                  <a:latin typeface="+mj-lt"/>
                </a:rPr>
                <a:t>hóa</a:t>
              </a:r>
              <a:r>
                <a:rPr lang="en-US" dirty="0">
                  <a:solidFill>
                    <a:srgbClr val="002060"/>
                  </a:solidFill>
                  <a:latin typeface="+mj-lt"/>
                </a:rPr>
                <a:t>) </a:t>
              </a:r>
              <a:r>
                <a:rPr lang="en-US" dirty="0" err="1">
                  <a:solidFill>
                    <a:srgbClr val="002060"/>
                  </a:solidFill>
                  <a:latin typeface="+mj-lt"/>
                </a:rPr>
                <a:t>sẽ</a:t>
              </a:r>
              <a:r>
                <a:rPr lang="en-US" dirty="0">
                  <a:solidFill>
                    <a:srgbClr val="002060"/>
                  </a:solidFill>
                  <a:latin typeface="+mj-lt"/>
                </a:rPr>
                <a:t> </a:t>
              </a:r>
              <a:r>
                <a:rPr lang="en-US" dirty="0" err="1">
                  <a:solidFill>
                    <a:srgbClr val="002060"/>
                  </a:solidFill>
                  <a:latin typeface="+mj-lt"/>
                </a:rPr>
                <a:t>chuyển</a:t>
              </a:r>
              <a:r>
                <a:rPr lang="en-US" dirty="0">
                  <a:solidFill>
                    <a:srgbClr val="002060"/>
                  </a:solidFill>
                  <a:latin typeface="+mj-lt"/>
                </a:rPr>
                <a:t> </a:t>
              </a:r>
              <a:r>
                <a:rPr lang="en-US" dirty="0" err="1">
                  <a:solidFill>
                    <a:srgbClr val="002060"/>
                  </a:solidFill>
                  <a:latin typeface="+mj-lt"/>
                </a:rPr>
                <a:t>đổi</a:t>
              </a:r>
              <a:r>
                <a:rPr lang="en-US" dirty="0">
                  <a:solidFill>
                    <a:srgbClr val="002060"/>
                  </a:solidFill>
                  <a:latin typeface="+mj-lt"/>
                </a:rPr>
                <a:t> </a:t>
              </a:r>
              <a:r>
                <a:rPr lang="en-US" dirty="0" err="1">
                  <a:solidFill>
                    <a:srgbClr val="002060"/>
                  </a:solidFill>
                  <a:latin typeface="+mj-lt"/>
                </a:rPr>
                <a:t>thành</a:t>
              </a:r>
              <a:r>
                <a:rPr lang="en-US" dirty="0">
                  <a:solidFill>
                    <a:srgbClr val="002060"/>
                  </a:solidFill>
                  <a:latin typeface="+mj-lt"/>
                </a:rPr>
                <a:t> nucleotide U.</a:t>
              </a:r>
              <a:endParaRPr lang="en-SG" dirty="0">
                <a:solidFill>
                  <a:srgbClr val="002060"/>
                </a:solidFill>
                <a:latin typeface="+mj-lt"/>
              </a:endParaRPr>
            </a:p>
          </p:txBody>
        </p:sp>
      </p:grpSp>
      <p:grpSp>
        <p:nvGrpSpPr>
          <p:cNvPr id="8" name="Group 7">
            <a:extLst>
              <a:ext uri="{FF2B5EF4-FFF2-40B4-BE49-F238E27FC236}">
                <a16:creationId xmlns:a16="http://schemas.microsoft.com/office/drawing/2014/main" id="{D0358535-9F6E-642A-89A7-46DB2A8CBEFF}"/>
              </a:ext>
            </a:extLst>
          </p:cNvPr>
          <p:cNvGrpSpPr/>
          <p:nvPr/>
        </p:nvGrpSpPr>
        <p:grpSpPr>
          <a:xfrm>
            <a:off x="0" y="-14027"/>
            <a:ext cx="12192000" cy="855639"/>
            <a:chOff x="0" y="-14027"/>
            <a:chExt cx="12192000" cy="855639"/>
          </a:xfrm>
        </p:grpSpPr>
        <p:sp>
          <p:nvSpPr>
            <p:cNvPr id="14" name="Rectangle 13">
              <a:extLst>
                <a:ext uri="{FF2B5EF4-FFF2-40B4-BE49-F238E27FC236}">
                  <a16:creationId xmlns:a16="http://schemas.microsoft.com/office/drawing/2014/main" id="{C2734870-3D2C-7962-320D-E2E18C8592A7}"/>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497E77AD-B7EB-EBF3-EE56-C803374FF68B}"/>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1.2. DNA methylation ở thực vật</a:t>
              </a:r>
            </a:p>
          </p:txBody>
        </p:sp>
      </p:grpSp>
    </p:spTree>
    <p:extLst>
      <p:ext uri="{BB962C8B-B14F-4D97-AF65-F5344CB8AC3E}">
        <p14:creationId xmlns:p14="http://schemas.microsoft.com/office/powerpoint/2010/main" val="9060083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a:extLst>
              <a:ext uri="{FF2B5EF4-FFF2-40B4-BE49-F238E27FC236}">
                <a16:creationId xmlns:a16="http://schemas.microsoft.com/office/drawing/2014/main" id="{725FEA16-DB97-756F-AA01-19191BFD98F5}"/>
              </a:ext>
            </a:extLst>
          </p:cNvPr>
          <p:cNvGrpSpPr/>
          <p:nvPr/>
        </p:nvGrpSpPr>
        <p:grpSpPr>
          <a:xfrm>
            <a:off x="269857" y="1466131"/>
            <a:ext cx="11652286" cy="3651225"/>
            <a:chOff x="136401" y="1285457"/>
            <a:chExt cx="11652286" cy="3651225"/>
          </a:xfrm>
        </p:grpSpPr>
        <p:grpSp>
          <p:nvGrpSpPr>
            <p:cNvPr id="15" name="Group 14">
              <a:extLst>
                <a:ext uri="{FF2B5EF4-FFF2-40B4-BE49-F238E27FC236}">
                  <a16:creationId xmlns:a16="http://schemas.microsoft.com/office/drawing/2014/main" id="{703E6694-1DD4-1E5A-A0DF-BE966244ED19}"/>
                </a:ext>
              </a:extLst>
            </p:cNvPr>
            <p:cNvGrpSpPr/>
            <p:nvPr/>
          </p:nvGrpSpPr>
          <p:grpSpPr>
            <a:xfrm>
              <a:off x="136401" y="1285457"/>
              <a:ext cx="5082071" cy="3651225"/>
              <a:chOff x="136401" y="1285457"/>
              <a:chExt cx="5082071" cy="3651225"/>
            </a:xfrm>
          </p:grpSpPr>
          <p:sp>
            <p:nvSpPr>
              <p:cNvPr id="10" name="TextBox 9">
                <a:extLst>
                  <a:ext uri="{FF2B5EF4-FFF2-40B4-BE49-F238E27FC236}">
                    <a16:creationId xmlns:a16="http://schemas.microsoft.com/office/drawing/2014/main" id="{E031A235-D235-AB61-7654-49B8317EBE40}"/>
                  </a:ext>
                </a:extLst>
              </p:cNvPr>
              <p:cNvSpPr txBox="1"/>
              <p:nvPr/>
            </p:nvSpPr>
            <p:spPr>
              <a:xfrm>
                <a:off x="1052188" y="4690461"/>
                <a:ext cx="3302702" cy="246221"/>
              </a:xfrm>
              <a:prstGeom prst="rect">
                <a:avLst/>
              </a:prstGeom>
              <a:noFill/>
            </p:spPr>
            <p:txBody>
              <a:bodyPr wrap="square">
                <a:spAutoFit/>
              </a:bodyPr>
              <a:lstStyle/>
              <a:p>
                <a:pPr algn="ctr"/>
                <a:r>
                  <a:rPr lang="en-SG" sz="1000" dirty="0" err="1">
                    <a:solidFill>
                      <a:srgbClr val="002060"/>
                    </a:solidFill>
                    <a:latin typeface="+mj-lt"/>
                  </a:rPr>
                  <a:t>Nguồn</a:t>
                </a:r>
                <a:r>
                  <a:rPr lang="en-SG" sz="1000" dirty="0">
                    <a:solidFill>
                      <a:srgbClr val="002060"/>
                    </a:solidFill>
                    <a:latin typeface="+mj-lt"/>
                  </a:rPr>
                  <a:t>: https://doi.org/10.1021/acssensors.3c02328</a:t>
                </a:r>
              </a:p>
            </p:txBody>
          </p:sp>
          <p:grpSp>
            <p:nvGrpSpPr>
              <p:cNvPr id="12" name="Group 11">
                <a:extLst>
                  <a:ext uri="{FF2B5EF4-FFF2-40B4-BE49-F238E27FC236}">
                    <a16:creationId xmlns:a16="http://schemas.microsoft.com/office/drawing/2014/main" id="{FFEF951D-480A-57A5-D00B-5310CC627A03}"/>
                  </a:ext>
                </a:extLst>
              </p:cNvPr>
              <p:cNvGrpSpPr/>
              <p:nvPr/>
            </p:nvGrpSpPr>
            <p:grpSpPr>
              <a:xfrm>
                <a:off x="136401" y="1285457"/>
                <a:ext cx="5082071" cy="3405004"/>
                <a:chOff x="267752" y="1374127"/>
                <a:chExt cx="5082071" cy="3405004"/>
              </a:xfrm>
            </p:grpSpPr>
            <p:pic>
              <p:nvPicPr>
                <p:cNvPr id="7" name="Picture 6">
                  <a:extLst>
                    <a:ext uri="{FF2B5EF4-FFF2-40B4-BE49-F238E27FC236}">
                      <a16:creationId xmlns:a16="http://schemas.microsoft.com/office/drawing/2014/main" id="{7E155EEF-7FC8-58B0-05F0-93750219DB00}"/>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Lst>
                </a:blip>
                <a:srcRect l="1622" t="2146" r="51137" b="60234"/>
                <a:stretch/>
              </p:blipFill>
              <p:spPr>
                <a:xfrm>
                  <a:off x="319957" y="1374127"/>
                  <a:ext cx="5029866" cy="3405004"/>
                </a:xfrm>
                <a:prstGeom prst="rect">
                  <a:avLst/>
                </a:prstGeom>
              </p:spPr>
            </p:pic>
            <p:sp>
              <p:nvSpPr>
                <p:cNvPr id="11" name="Rectangle 10">
                  <a:extLst>
                    <a:ext uri="{FF2B5EF4-FFF2-40B4-BE49-F238E27FC236}">
                      <a16:creationId xmlns:a16="http://schemas.microsoft.com/office/drawing/2014/main" id="{6CED3715-6E67-756B-A9C3-255A759A3889}"/>
                    </a:ext>
                  </a:extLst>
                </p:cNvPr>
                <p:cNvSpPr/>
                <p:nvPr/>
              </p:nvSpPr>
              <p:spPr>
                <a:xfrm>
                  <a:off x="267752" y="1374127"/>
                  <a:ext cx="293013" cy="348582"/>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grpSp>
          <p:nvGrpSpPr>
            <p:cNvPr id="14" name="Group 13">
              <a:extLst>
                <a:ext uri="{FF2B5EF4-FFF2-40B4-BE49-F238E27FC236}">
                  <a16:creationId xmlns:a16="http://schemas.microsoft.com/office/drawing/2014/main" id="{72224B55-47EA-F63F-74ED-E18F4055C75B}"/>
                </a:ext>
              </a:extLst>
            </p:cNvPr>
            <p:cNvGrpSpPr/>
            <p:nvPr/>
          </p:nvGrpSpPr>
          <p:grpSpPr>
            <a:xfrm>
              <a:off x="6609956" y="1306263"/>
              <a:ext cx="5178731" cy="3630419"/>
              <a:chOff x="6609956" y="1306263"/>
              <a:chExt cx="5178731" cy="3630419"/>
            </a:xfrm>
          </p:grpSpPr>
          <p:pic>
            <p:nvPicPr>
              <p:cNvPr id="8" name="Picture 7">
                <a:extLst>
                  <a:ext uri="{FF2B5EF4-FFF2-40B4-BE49-F238E27FC236}">
                    <a16:creationId xmlns:a16="http://schemas.microsoft.com/office/drawing/2014/main" id="{A7EBB876-9499-3B0C-E021-6B454E0C92CC}"/>
                  </a:ext>
                </a:extLst>
              </p:cNvPr>
              <p:cNvPicPr>
                <a:picLocks noChangeAspect="1"/>
              </p:cNvPicPr>
              <p:nvPr/>
            </p:nvPicPr>
            <p:blipFill>
              <a:blip r:embed="rId4"/>
              <a:srcRect l="11503" t="40185" r="10076" b="1642"/>
              <a:stretch/>
            </p:blipFill>
            <p:spPr>
              <a:xfrm>
                <a:off x="6609956" y="1306263"/>
                <a:ext cx="5178731" cy="3265816"/>
              </a:xfrm>
              <a:prstGeom prst="rect">
                <a:avLst/>
              </a:prstGeom>
            </p:spPr>
          </p:pic>
          <p:sp>
            <p:nvSpPr>
              <p:cNvPr id="13" name="TextBox 12">
                <a:extLst>
                  <a:ext uri="{FF2B5EF4-FFF2-40B4-BE49-F238E27FC236}">
                    <a16:creationId xmlns:a16="http://schemas.microsoft.com/office/drawing/2014/main" id="{C923750E-1415-AE86-5CA8-403B1166E225}"/>
                  </a:ext>
                </a:extLst>
              </p:cNvPr>
              <p:cNvSpPr txBox="1"/>
              <p:nvPr/>
            </p:nvSpPr>
            <p:spPr>
              <a:xfrm>
                <a:off x="7547970" y="4690461"/>
                <a:ext cx="3302702" cy="246221"/>
              </a:xfrm>
              <a:prstGeom prst="rect">
                <a:avLst/>
              </a:prstGeom>
              <a:noFill/>
            </p:spPr>
            <p:txBody>
              <a:bodyPr wrap="square">
                <a:spAutoFit/>
              </a:bodyPr>
              <a:lstStyle/>
              <a:p>
                <a:pPr algn="ctr"/>
                <a:r>
                  <a:rPr lang="en-SG" sz="1000" dirty="0" err="1">
                    <a:solidFill>
                      <a:srgbClr val="002060"/>
                    </a:solidFill>
                    <a:latin typeface="+mj-lt"/>
                  </a:rPr>
                  <a:t>Nguồn</a:t>
                </a:r>
                <a:r>
                  <a:rPr lang="en-SG" sz="1000" dirty="0">
                    <a:solidFill>
                      <a:srgbClr val="002060"/>
                    </a:solidFill>
                    <a:latin typeface="+mj-lt"/>
                  </a:rPr>
                  <a:t>: https://doi.org/10.1021/acssensors.3c02328</a:t>
                </a:r>
              </a:p>
            </p:txBody>
          </p:sp>
        </p:grpSp>
        <p:sp>
          <p:nvSpPr>
            <p:cNvPr id="20" name="Arrow: Right 19">
              <a:extLst>
                <a:ext uri="{FF2B5EF4-FFF2-40B4-BE49-F238E27FC236}">
                  <a16:creationId xmlns:a16="http://schemas.microsoft.com/office/drawing/2014/main" id="{53918DA1-8553-2DCD-5389-FF98FC663264}"/>
                </a:ext>
              </a:extLst>
            </p:cNvPr>
            <p:cNvSpPr/>
            <p:nvPr/>
          </p:nvSpPr>
          <p:spPr>
            <a:xfrm>
              <a:off x="5727292" y="2870791"/>
              <a:ext cx="373843" cy="338480"/>
            </a:xfrm>
            <a:prstGeom prst="rightArrow">
              <a:avLst/>
            </a:prstGeom>
            <a:solidFill>
              <a:srgbClr val="C00000"/>
            </a:solid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grpSp>
        <p:nvGrpSpPr>
          <p:cNvPr id="22" name="Group 21">
            <a:extLst>
              <a:ext uri="{FF2B5EF4-FFF2-40B4-BE49-F238E27FC236}">
                <a16:creationId xmlns:a16="http://schemas.microsoft.com/office/drawing/2014/main" id="{C51D96C9-72B7-0A08-DF32-484D6DA6447A}"/>
              </a:ext>
            </a:extLst>
          </p:cNvPr>
          <p:cNvGrpSpPr/>
          <p:nvPr/>
        </p:nvGrpSpPr>
        <p:grpSpPr>
          <a:xfrm>
            <a:off x="169871" y="5466192"/>
            <a:ext cx="11852258" cy="879037"/>
            <a:chOff x="126958" y="4743127"/>
            <a:chExt cx="5836261" cy="1211162"/>
          </a:xfrm>
        </p:grpSpPr>
        <p:sp>
          <p:nvSpPr>
            <p:cNvPr id="23" name="Rectangle: Rounded Corners 22">
              <a:extLst>
                <a:ext uri="{FF2B5EF4-FFF2-40B4-BE49-F238E27FC236}">
                  <a16:creationId xmlns:a16="http://schemas.microsoft.com/office/drawing/2014/main" id="{6B7298E6-570C-FEA2-BC20-2ABBA5D02F69}"/>
                </a:ext>
              </a:extLst>
            </p:cNvPr>
            <p:cNvSpPr/>
            <p:nvPr/>
          </p:nvSpPr>
          <p:spPr>
            <a:xfrm>
              <a:off x="156610" y="4743127"/>
              <a:ext cx="5806609" cy="1211162"/>
            </a:xfrm>
            <a:prstGeom prst="roundRect">
              <a:avLst>
                <a:gd name="adj" fmla="val 2254"/>
              </a:avLst>
            </a:prstGeom>
            <a:solidFill>
              <a:srgbClr val="FFFFCC"/>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4" name="TextBox 23">
              <a:extLst>
                <a:ext uri="{FF2B5EF4-FFF2-40B4-BE49-F238E27FC236}">
                  <a16:creationId xmlns:a16="http://schemas.microsoft.com/office/drawing/2014/main" id="{2075BFDE-46D1-DAD4-96E8-DF81C375CF66}"/>
                </a:ext>
              </a:extLst>
            </p:cNvPr>
            <p:cNvSpPr txBox="1"/>
            <p:nvPr/>
          </p:nvSpPr>
          <p:spPr>
            <a:xfrm>
              <a:off x="126958" y="4906237"/>
              <a:ext cx="5826818" cy="975345"/>
            </a:xfrm>
            <a:prstGeom prst="rect">
              <a:avLst/>
            </a:prstGeom>
            <a:noFill/>
          </p:spPr>
          <p:txBody>
            <a:bodyPr wrap="square">
              <a:spAutoFit/>
            </a:bodyPr>
            <a:lstStyle/>
            <a:p>
              <a:pPr marL="342900" indent="-342900" algn="just">
                <a:buFont typeface="Wingdings" panose="05000000000000000000" pitchFamily="2" charset="2"/>
                <a:buChar char="Ø"/>
              </a:pPr>
              <a:r>
                <a:rPr lang="en-US" sz="2000" b="1" dirty="0" err="1">
                  <a:solidFill>
                    <a:srgbClr val="002060"/>
                  </a:solidFill>
                  <a:latin typeface="+mj-lt"/>
                </a:rPr>
                <a:t>Dựa</a:t>
              </a:r>
              <a:r>
                <a:rPr lang="en-US" sz="2000" b="1" dirty="0">
                  <a:solidFill>
                    <a:srgbClr val="002060"/>
                  </a:solidFill>
                  <a:latin typeface="+mj-lt"/>
                </a:rPr>
                <a:t> </a:t>
              </a:r>
              <a:r>
                <a:rPr lang="en-US" sz="2000" b="1" dirty="0" err="1">
                  <a:solidFill>
                    <a:srgbClr val="002060"/>
                  </a:solidFill>
                  <a:latin typeface="+mj-lt"/>
                </a:rPr>
                <a:t>vào</a:t>
              </a:r>
              <a:r>
                <a:rPr lang="en-US" sz="2000" b="1" dirty="0">
                  <a:solidFill>
                    <a:srgbClr val="002060"/>
                  </a:solidFill>
                  <a:latin typeface="+mj-lt"/>
                </a:rPr>
                <a:t> </a:t>
              </a:r>
              <a:r>
                <a:rPr lang="en-US" sz="2000" b="1" dirty="0" err="1">
                  <a:solidFill>
                    <a:srgbClr val="002060"/>
                  </a:solidFill>
                  <a:latin typeface="+mj-lt"/>
                </a:rPr>
                <a:t>đặc</a:t>
              </a:r>
              <a:r>
                <a:rPr lang="en-US" sz="2000" b="1" dirty="0">
                  <a:solidFill>
                    <a:srgbClr val="002060"/>
                  </a:solidFill>
                  <a:latin typeface="+mj-lt"/>
                </a:rPr>
                <a:t> </a:t>
              </a:r>
              <a:r>
                <a:rPr lang="en-US" sz="2000" b="1" dirty="0" err="1">
                  <a:solidFill>
                    <a:srgbClr val="002060"/>
                  </a:solidFill>
                  <a:latin typeface="+mj-lt"/>
                </a:rPr>
                <a:t>điểm</a:t>
              </a:r>
              <a:r>
                <a:rPr lang="en-US" sz="2000" b="1" dirty="0">
                  <a:solidFill>
                    <a:srgbClr val="002060"/>
                  </a:solidFill>
                  <a:latin typeface="+mj-lt"/>
                </a:rPr>
                <a:t> </a:t>
              </a:r>
              <a:r>
                <a:rPr lang="en-US" sz="2000" b="1" dirty="0" err="1">
                  <a:solidFill>
                    <a:srgbClr val="002060"/>
                  </a:solidFill>
                  <a:latin typeface="+mj-lt"/>
                </a:rPr>
                <a:t>trên</a:t>
              </a:r>
              <a:r>
                <a:rPr lang="en-US" sz="2000" b="1" dirty="0">
                  <a:solidFill>
                    <a:srgbClr val="002060"/>
                  </a:solidFill>
                  <a:latin typeface="+mj-lt"/>
                </a:rPr>
                <a:t>, </a:t>
              </a:r>
              <a:r>
                <a:rPr lang="en-US" sz="2000" b="1" dirty="0" err="1">
                  <a:solidFill>
                    <a:srgbClr val="002060"/>
                  </a:solidFill>
                  <a:latin typeface="+mj-lt"/>
                </a:rPr>
                <a:t>nhà</a:t>
              </a:r>
              <a:r>
                <a:rPr lang="en-US" sz="2000" b="1" dirty="0">
                  <a:solidFill>
                    <a:srgbClr val="002060"/>
                  </a:solidFill>
                  <a:latin typeface="+mj-lt"/>
                </a:rPr>
                <a:t> khoa </a:t>
              </a:r>
              <a:r>
                <a:rPr lang="en-US" sz="2000" b="1" dirty="0" err="1">
                  <a:solidFill>
                    <a:srgbClr val="002060"/>
                  </a:solidFill>
                  <a:latin typeface="+mj-lt"/>
                </a:rPr>
                <a:t>học</a:t>
              </a:r>
              <a:r>
                <a:rPr lang="en-US" sz="2000" b="1" dirty="0">
                  <a:solidFill>
                    <a:srgbClr val="002060"/>
                  </a:solidFill>
                  <a:latin typeface="+mj-lt"/>
                </a:rPr>
                <a:t> </a:t>
              </a:r>
              <a:r>
                <a:rPr lang="en-US" sz="2000" b="1" dirty="0" err="1">
                  <a:solidFill>
                    <a:srgbClr val="002060"/>
                  </a:solidFill>
                  <a:latin typeface="+mj-lt"/>
                </a:rPr>
                <a:t>có</a:t>
              </a:r>
              <a:r>
                <a:rPr lang="en-US" sz="2000" b="1" dirty="0">
                  <a:solidFill>
                    <a:srgbClr val="002060"/>
                  </a:solidFill>
                  <a:latin typeface="+mj-lt"/>
                </a:rPr>
                <a:t> </a:t>
              </a:r>
              <a:r>
                <a:rPr lang="en-US" sz="2000" b="1" dirty="0" err="1">
                  <a:solidFill>
                    <a:srgbClr val="002060"/>
                  </a:solidFill>
                  <a:latin typeface="+mj-lt"/>
                </a:rPr>
                <a:t>thể</a:t>
              </a:r>
              <a:r>
                <a:rPr lang="en-US" sz="2000" b="1" dirty="0">
                  <a:solidFill>
                    <a:srgbClr val="002060"/>
                  </a:solidFill>
                  <a:latin typeface="+mj-lt"/>
                </a:rPr>
                <a:t> </a:t>
              </a:r>
              <a:r>
                <a:rPr lang="en-US" sz="2000" b="1" dirty="0" err="1">
                  <a:solidFill>
                    <a:srgbClr val="002060"/>
                  </a:solidFill>
                  <a:latin typeface="+mj-lt"/>
                </a:rPr>
                <a:t>tiến</a:t>
              </a:r>
              <a:r>
                <a:rPr lang="en-US" sz="2000" b="1" dirty="0">
                  <a:solidFill>
                    <a:srgbClr val="002060"/>
                  </a:solidFill>
                  <a:latin typeface="+mj-lt"/>
                </a:rPr>
                <a:t> </a:t>
              </a:r>
              <a:r>
                <a:rPr lang="en-US" sz="2000" b="1" dirty="0" err="1">
                  <a:solidFill>
                    <a:srgbClr val="002060"/>
                  </a:solidFill>
                  <a:latin typeface="+mj-lt"/>
                </a:rPr>
                <a:t>hành</a:t>
              </a:r>
              <a:r>
                <a:rPr lang="en-US" sz="2000" b="1" dirty="0">
                  <a:solidFill>
                    <a:srgbClr val="002060"/>
                  </a:solidFill>
                  <a:latin typeface="+mj-lt"/>
                </a:rPr>
                <a:t> PCR </a:t>
              </a:r>
              <a:r>
                <a:rPr lang="en-US" sz="2000" b="1" dirty="0" err="1">
                  <a:solidFill>
                    <a:srgbClr val="002060"/>
                  </a:solidFill>
                  <a:latin typeface="+mj-lt"/>
                </a:rPr>
                <a:t>hoặc</a:t>
              </a:r>
              <a:r>
                <a:rPr lang="en-US" sz="2000" b="1" dirty="0">
                  <a:solidFill>
                    <a:srgbClr val="002060"/>
                  </a:solidFill>
                  <a:latin typeface="+mj-lt"/>
                </a:rPr>
                <a:t> </a:t>
              </a:r>
              <a:r>
                <a:rPr lang="en-US" sz="2000" b="1" dirty="0" err="1">
                  <a:solidFill>
                    <a:srgbClr val="002060"/>
                  </a:solidFill>
                  <a:latin typeface="+mj-lt"/>
                </a:rPr>
                <a:t>giải</a:t>
              </a:r>
              <a:r>
                <a:rPr lang="en-US" sz="2000" b="1" dirty="0">
                  <a:solidFill>
                    <a:srgbClr val="002060"/>
                  </a:solidFill>
                  <a:latin typeface="+mj-lt"/>
                </a:rPr>
                <a:t> </a:t>
              </a:r>
              <a:r>
                <a:rPr lang="en-US" sz="2000" b="1" dirty="0" err="1">
                  <a:solidFill>
                    <a:srgbClr val="002060"/>
                  </a:solidFill>
                  <a:latin typeface="+mj-lt"/>
                </a:rPr>
                <a:t>trình</a:t>
              </a:r>
              <a:r>
                <a:rPr lang="en-US" sz="2000" b="1" dirty="0">
                  <a:solidFill>
                    <a:srgbClr val="002060"/>
                  </a:solidFill>
                  <a:latin typeface="+mj-lt"/>
                </a:rPr>
                <a:t> </a:t>
              </a:r>
              <a:r>
                <a:rPr lang="en-US" sz="2000" b="1" dirty="0" err="1">
                  <a:solidFill>
                    <a:srgbClr val="002060"/>
                  </a:solidFill>
                  <a:latin typeface="+mj-lt"/>
                </a:rPr>
                <a:t>tự</a:t>
              </a:r>
              <a:r>
                <a:rPr lang="en-US" sz="2000" b="1" dirty="0">
                  <a:solidFill>
                    <a:srgbClr val="002060"/>
                  </a:solidFill>
                  <a:latin typeface="+mj-lt"/>
                </a:rPr>
                <a:t> DNA </a:t>
              </a:r>
              <a:r>
                <a:rPr lang="en-US" sz="2000" b="1" dirty="0" err="1">
                  <a:solidFill>
                    <a:srgbClr val="002060"/>
                  </a:solidFill>
                  <a:latin typeface="+mj-lt"/>
                </a:rPr>
                <a:t>để</a:t>
              </a:r>
              <a:r>
                <a:rPr lang="en-US" sz="2000" b="1" dirty="0">
                  <a:solidFill>
                    <a:srgbClr val="002060"/>
                  </a:solidFill>
                  <a:latin typeface="+mj-lt"/>
                </a:rPr>
                <a:t> </a:t>
              </a:r>
              <a:r>
                <a:rPr lang="en-US" sz="2000" b="1" dirty="0" err="1">
                  <a:solidFill>
                    <a:srgbClr val="002060"/>
                  </a:solidFill>
                  <a:latin typeface="+mj-lt"/>
                </a:rPr>
                <a:t>xác</a:t>
              </a:r>
              <a:r>
                <a:rPr lang="en-US" sz="2000" b="1" dirty="0">
                  <a:solidFill>
                    <a:srgbClr val="002060"/>
                  </a:solidFill>
                  <a:latin typeface="+mj-lt"/>
                </a:rPr>
                <a:t> </a:t>
              </a:r>
              <a:r>
                <a:rPr lang="en-US" sz="2000" b="1" dirty="0" err="1">
                  <a:solidFill>
                    <a:srgbClr val="002060"/>
                  </a:solidFill>
                  <a:latin typeface="+mj-lt"/>
                </a:rPr>
                <a:t>định</a:t>
              </a:r>
              <a:r>
                <a:rPr lang="en-US" sz="2000" b="1" dirty="0">
                  <a:solidFill>
                    <a:srgbClr val="002060"/>
                  </a:solidFill>
                  <a:latin typeface="+mj-lt"/>
                </a:rPr>
                <a:t> </a:t>
              </a:r>
              <a:r>
                <a:rPr lang="en-US" sz="2000" b="1" dirty="0" err="1">
                  <a:solidFill>
                    <a:srgbClr val="002060"/>
                  </a:solidFill>
                  <a:latin typeface="+mj-lt"/>
                </a:rPr>
                <a:t>các</a:t>
              </a:r>
              <a:r>
                <a:rPr lang="en-US" sz="2000" b="1" dirty="0">
                  <a:solidFill>
                    <a:srgbClr val="002060"/>
                  </a:solidFill>
                  <a:latin typeface="+mj-lt"/>
                </a:rPr>
                <a:t> </a:t>
              </a:r>
              <a:r>
                <a:rPr lang="en-US" sz="2000" b="1" dirty="0" err="1">
                  <a:solidFill>
                    <a:srgbClr val="002060"/>
                  </a:solidFill>
                  <a:latin typeface="+mj-lt"/>
                </a:rPr>
                <a:t>vị</a:t>
              </a:r>
              <a:r>
                <a:rPr lang="en-US" sz="2000" b="1" dirty="0">
                  <a:solidFill>
                    <a:srgbClr val="002060"/>
                  </a:solidFill>
                  <a:latin typeface="+mj-lt"/>
                </a:rPr>
                <a:t> </a:t>
              </a:r>
              <a:r>
                <a:rPr lang="en-US" sz="2000" b="1" dirty="0" err="1">
                  <a:solidFill>
                    <a:srgbClr val="002060"/>
                  </a:solidFill>
                  <a:latin typeface="+mj-lt"/>
                </a:rPr>
                <a:t>trí</a:t>
              </a:r>
              <a:r>
                <a:rPr lang="en-US" sz="2000" b="1" dirty="0">
                  <a:solidFill>
                    <a:srgbClr val="002060"/>
                  </a:solidFill>
                  <a:latin typeface="+mj-lt"/>
                </a:rPr>
                <a:t> C</a:t>
              </a:r>
              <a:r>
                <a:rPr lang="en-US" sz="2000" b="1" baseline="30000" dirty="0">
                  <a:solidFill>
                    <a:srgbClr val="002060"/>
                  </a:solidFill>
                  <a:latin typeface="+mj-lt"/>
                </a:rPr>
                <a:t>m</a:t>
              </a:r>
              <a:r>
                <a:rPr lang="en-US" sz="2000" b="1" dirty="0">
                  <a:solidFill>
                    <a:srgbClr val="002060"/>
                  </a:solidFill>
                  <a:latin typeface="+mj-lt"/>
                </a:rPr>
                <a:t> </a:t>
              </a:r>
              <a:r>
                <a:rPr lang="en-US" sz="2000" b="1" dirty="0" err="1">
                  <a:solidFill>
                    <a:srgbClr val="002060"/>
                  </a:solidFill>
                  <a:latin typeface="+mj-lt"/>
                </a:rPr>
                <a:t>trên</a:t>
              </a:r>
              <a:r>
                <a:rPr lang="en-US" sz="2000" b="1" dirty="0">
                  <a:solidFill>
                    <a:srgbClr val="002060"/>
                  </a:solidFill>
                  <a:latin typeface="+mj-lt"/>
                </a:rPr>
                <a:t> </a:t>
              </a:r>
              <a:r>
                <a:rPr lang="en-US" sz="2000" b="1" dirty="0" err="1">
                  <a:solidFill>
                    <a:srgbClr val="002060"/>
                  </a:solidFill>
                  <a:latin typeface="+mj-lt"/>
                </a:rPr>
                <a:t>đoạn</a:t>
              </a:r>
              <a:r>
                <a:rPr lang="en-US" sz="2000" b="1" dirty="0">
                  <a:solidFill>
                    <a:srgbClr val="002060"/>
                  </a:solidFill>
                  <a:latin typeface="+mj-lt"/>
                </a:rPr>
                <a:t> DNA </a:t>
              </a:r>
              <a:r>
                <a:rPr lang="en-US" sz="2000" b="1" dirty="0" err="1">
                  <a:solidFill>
                    <a:srgbClr val="002060"/>
                  </a:solidFill>
                  <a:latin typeface="+mj-lt"/>
                </a:rPr>
                <a:t>quan</a:t>
              </a:r>
              <a:r>
                <a:rPr lang="en-US" sz="2000" b="1" dirty="0">
                  <a:solidFill>
                    <a:srgbClr val="002060"/>
                  </a:solidFill>
                  <a:latin typeface="+mj-lt"/>
                </a:rPr>
                <a:t> </a:t>
              </a:r>
              <a:r>
                <a:rPr lang="en-US" sz="2000" b="1" dirty="0" err="1">
                  <a:solidFill>
                    <a:srgbClr val="002060"/>
                  </a:solidFill>
                  <a:latin typeface="+mj-lt"/>
                </a:rPr>
                <a:t>tâm</a:t>
              </a:r>
              <a:r>
                <a:rPr lang="en-US" sz="2000" b="1" dirty="0">
                  <a:solidFill>
                    <a:srgbClr val="002060"/>
                  </a:solidFill>
                  <a:latin typeface="+mj-lt"/>
                </a:rPr>
                <a:t>.</a:t>
              </a:r>
              <a:endParaRPr lang="en-SG" sz="2000" b="1" dirty="0">
                <a:solidFill>
                  <a:srgbClr val="002060"/>
                </a:solidFill>
                <a:latin typeface="+mj-lt"/>
              </a:endParaRPr>
            </a:p>
          </p:txBody>
        </p:sp>
      </p:grpSp>
      <p:grpSp>
        <p:nvGrpSpPr>
          <p:cNvPr id="5" name="Group 4">
            <a:extLst>
              <a:ext uri="{FF2B5EF4-FFF2-40B4-BE49-F238E27FC236}">
                <a16:creationId xmlns:a16="http://schemas.microsoft.com/office/drawing/2014/main" id="{A326EDF3-DCC9-266D-C657-5692C29283D3}"/>
              </a:ext>
            </a:extLst>
          </p:cNvPr>
          <p:cNvGrpSpPr/>
          <p:nvPr/>
        </p:nvGrpSpPr>
        <p:grpSpPr>
          <a:xfrm>
            <a:off x="0" y="-14027"/>
            <a:ext cx="12192000" cy="855639"/>
            <a:chOff x="0" y="-14027"/>
            <a:chExt cx="12192000" cy="855639"/>
          </a:xfrm>
        </p:grpSpPr>
        <p:sp>
          <p:nvSpPr>
            <p:cNvPr id="6" name="Rectangle 5">
              <a:extLst>
                <a:ext uri="{FF2B5EF4-FFF2-40B4-BE49-F238E27FC236}">
                  <a16:creationId xmlns:a16="http://schemas.microsoft.com/office/drawing/2014/main" id="{7D46D76E-815E-51C6-421C-4E14DF09401C}"/>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290F5162-479B-1927-3128-FCD8CB964C51}"/>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1.2. DNA methylation ở thực vật</a:t>
              </a:r>
            </a:p>
          </p:txBody>
        </p:sp>
      </p:grpSp>
    </p:spTree>
    <p:extLst>
      <p:ext uri="{BB962C8B-B14F-4D97-AF65-F5344CB8AC3E}">
        <p14:creationId xmlns:p14="http://schemas.microsoft.com/office/powerpoint/2010/main" val="27285958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A59131-ED92-E67E-7500-762EB81F7FDC}"/>
              </a:ext>
            </a:extLst>
          </p:cNvPr>
          <p:cNvSpPr txBox="1"/>
          <p:nvPr/>
        </p:nvSpPr>
        <p:spPr>
          <a:xfrm>
            <a:off x="677679" y="1866668"/>
            <a:ext cx="10836642" cy="3785652"/>
          </a:xfrm>
          <a:prstGeom prst="rect">
            <a:avLst/>
          </a:prstGeom>
          <a:noFill/>
          <a:ln>
            <a:noFill/>
          </a:ln>
        </p:spPr>
        <p:txBody>
          <a:bodyPr wrap="square">
            <a:spAutoFit/>
          </a:bodyPr>
          <a:lstStyle/>
          <a:p>
            <a:pPr marL="342900" indent="-342900" algn="just">
              <a:buFont typeface="Arial" panose="020B0604020202020204" pitchFamily="34" charset="0"/>
              <a:buChar char="•"/>
            </a:pPr>
            <a:r>
              <a:rPr lang="en-SG" sz="3000" dirty="0" err="1">
                <a:solidFill>
                  <a:srgbClr val="002060"/>
                </a:solidFill>
                <a:latin typeface="+mj-lt"/>
                <a:cs typeface="Arial" panose="020B0604020202020204" pitchFamily="34" charset="0"/>
              </a:rPr>
              <a:t>Để</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tìm</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kiếm</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các</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tài</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liệu</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tham</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khảo</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liên</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quan</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đến</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chủ</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đề</a:t>
            </a:r>
            <a:r>
              <a:rPr lang="en-SG" sz="3000" dirty="0">
                <a:solidFill>
                  <a:srgbClr val="002060"/>
                </a:solidFill>
                <a:latin typeface="+mj-lt"/>
                <a:cs typeface="Arial" panose="020B0604020202020204" pitchFamily="34" charset="0"/>
              </a:rPr>
              <a:t> DNA methylation ở </a:t>
            </a:r>
            <a:r>
              <a:rPr lang="en-SG" sz="3000" dirty="0" err="1">
                <a:solidFill>
                  <a:srgbClr val="002060"/>
                </a:solidFill>
                <a:latin typeface="+mj-lt"/>
                <a:cs typeface="Arial" panose="020B0604020202020204" pitchFamily="34" charset="0"/>
              </a:rPr>
              <a:t>thực</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vật</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có</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thể</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sử</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dụng</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từ</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khóa</a:t>
            </a:r>
            <a:r>
              <a:rPr lang="en-SG" sz="3000" dirty="0">
                <a:solidFill>
                  <a:srgbClr val="002060"/>
                </a:solidFill>
                <a:latin typeface="+mj-lt"/>
                <a:cs typeface="Arial" panose="020B0604020202020204" pitchFamily="34" charset="0"/>
              </a:rPr>
              <a:t> “DNA methylation in plants” </a:t>
            </a:r>
            <a:r>
              <a:rPr lang="en-SG" sz="3000" dirty="0" err="1">
                <a:solidFill>
                  <a:srgbClr val="002060"/>
                </a:solidFill>
                <a:latin typeface="+mj-lt"/>
                <a:cs typeface="Arial" panose="020B0604020202020204" pitchFamily="34" charset="0"/>
              </a:rPr>
              <a:t>để</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tìm</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kiếm</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trên</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các</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trang</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công</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cụ</a:t>
            </a:r>
            <a:r>
              <a:rPr lang="en-SG" sz="3000" dirty="0">
                <a:solidFill>
                  <a:srgbClr val="002060"/>
                </a:solidFill>
                <a:latin typeface="+mj-lt"/>
                <a:cs typeface="Arial" panose="020B0604020202020204" pitchFamily="34" charset="0"/>
              </a:rPr>
              <a:t> </a:t>
            </a:r>
            <a:r>
              <a:rPr lang="en-SG" sz="3000" dirty="0" err="1">
                <a:solidFill>
                  <a:srgbClr val="002060"/>
                </a:solidFill>
                <a:latin typeface="+mj-lt"/>
                <a:cs typeface="Arial" panose="020B0604020202020204" pitchFamily="34" charset="0"/>
              </a:rPr>
              <a:t>như</a:t>
            </a:r>
            <a:r>
              <a:rPr lang="en-SG" sz="3000" dirty="0">
                <a:solidFill>
                  <a:srgbClr val="002060"/>
                </a:solidFill>
                <a:latin typeface="+mj-lt"/>
                <a:cs typeface="Arial" panose="020B0604020202020204" pitchFamily="34" charset="0"/>
              </a:rPr>
              <a:t> “Google Scholar” </a:t>
            </a:r>
            <a:r>
              <a:rPr lang="en-SG" sz="3000" dirty="0" err="1">
                <a:solidFill>
                  <a:srgbClr val="002060"/>
                </a:solidFill>
                <a:latin typeface="+mj-lt"/>
                <a:cs typeface="Arial" panose="020B0604020202020204" pitchFamily="34" charset="0"/>
              </a:rPr>
              <a:t>hoặc</a:t>
            </a:r>
            <a:r>
              <a:rPr lang="en-SG" sz="3000" dirty="0">
                <a:solidFill>
                  <a:srgbClr val="002060"/>
                </a:solidFill>
                <a:latin typeface="+mj-lt"/>
                <a:cs typeface="Arial" panose="020B0604020202020204" pitchFamily="34" charset="0"/>
              </a:rPr>
              <a:t> “PubMed”.</a:t>
            </a:r>
          </a:p>
          <a:p>
            <a:pPr marL="342900" indent="-342900" algn="just">
              <a:buFont typeface="Arial" panose="020B0604020202020204" pitchFamily="34" charset="0"/>
              <a:buChar char="•"/>
            </a:pPr>
            <a:endParaRPr lang="en-SG" sz="3000" dirty="0">
              <a:solidFill>
                <a:srgbClr val="002060"/>
              </a:solidFill>
              <a:latin typeface="+mj-lt"/>
              <a:cs typeface="Arial" panose="020B0604020202020204" pitchFamily="34" charset="0"/>
            </a:endParaRPr>
          </a:p>
          <a:p>
            <a:pPr marL="342900" indent="-342900" algn="just">
              <a:buFont typeface="Arial" panose="020B0604020202020204" pitchFamily="34" charset="0"/>
              <a:buChar char="•"/>
            </a:pPr>
            <a:r>
              <a:rPr lang="en-SG" sz="3000" b="1" dirty="0">
                <a:solidFill>
                  <a:srgbClr val="002060"/>
                </a:solidFill>
                <a:latin typeface="+mj-lt"/>
                <a:cs typeface="Arial" panose="020B0604020202020204" pitchFamily="34" charset="0"/>
              </a:rPr>
              <a:t>Google Scholar:</a:t>
            </a:r>
            <a:r>
              <a:rPr lang="en-SG" sz="3000" dirty="0">
                <a:solidFill>
                  <a:srgbClr val="002060"/>
                </a:solidFill>
                <a:latin typeface="+mj-lt"/>
                <a:cs typeface="Arial" panose="020B0604020202020204" pitchFamily="34" charset="0"/>
              </a:rPr>
              <a:t> https://scholar.google.com/</a:t>
            </a:r>
          </a:p>
          <a:p>
            <a:pPr marL="342900" indent="-342900" algn="just">
              <a:buFont typeface="Arial" panose="020B0604020202020204" pitchFamily="34" charset="0"/>
              <a:buChar char="•"/>
            </a:pPr>
            <a:endParaRPr lang="en-SG" sz="3000" dirty="0">
              <a:solidFill>
                <a:srgbClr val="002060"/>
              </a:solidFill>
              <a:latin typeface="+mj-lt"/>
              <a:cs typeface="Arial" panose="020B0604020202020204" pitchFamily="34" charset="0"/>
            </a:endParaRPr>
          </a:p>
          <a:p>
            <a:pPr marL="342900" indent="-342900" algn="just">
              <a:buFont typeface="Arial" panose="020B0604020202020204" pitchFamily="34" charset="0"/>
              <a:buChar char="•"/>
            </a:pPr>
            <a:r>
              <a:rPr lang="en-SG" sz="3000" b="1" dirty="0">
                <a:solidFill>
                  <a:srgbClr val="002060"/>
                </a:solidFill>
                <a:latin typeface="+mj-lt"/>
                <a:cs typeface="Arial" panose="020B0604020202020204" pitchFamily="34" charset="0"/>
              </a:rPr>
              <a:t>PubMed:</a:t>
            </a:r>
            <a:r>
              <a:rPr lang="en-SG" sz="3000" dirty="0">
                <a:solidFill>
                  <a:srgbClr val="002060"/>
                </a:solidFill>
                <a:latin typeface="+mj-lt"/>
                <a:cs typeface="Arial" panose="020B0604020202020204" pitchFamily="34" charset="0"/>
              </a:rPr>
              <a:t> https://pubmed.ncbi.nlm.nih.gov/</a:t>
            </a:r>
          </a:p>
        </p:txBody>
      </p:sp>
      <p:grpSp>
        <p:nvGrpSpPr>
          <p:cNvPr id="6" name="Group 5">
            <a:extLst>
              <a:ext uri="{FF2B5EF4-FFF2-40B4-BE49-F238E27FC236}">
                <a16:creationId xmlns:a16="http://schemas.microsoft.com/office/drawing/2014/main" id="{882F9E42-D45D-41C2-2A38-1A3E4A1F64A6}"/>
              </a:ext>
            </a:extLst>
          </p:cNvPr>
          <p:cNvGrpSpPr/>
          <p:nvPr/>
        </p:nvGrpSpPr>
        <p:grpSpPr>
          <a:xfrm>
            <a:off x="0" y="-14027"/>
            <a:ext cx="12192000" cy="855639"/>
            <a:chOff x="0" y="-14027"/>
            <a:chExt cx="12192000" cy="855639"/>
          </a:xfrm>
        </p:grpSpPr>
        <p:sp>
          <p:nvSpPr>
            <p:cNvPr id="7" name="Rectangle 6">
              <a:extLst>
                <a:ext uri="{FF2B5EF4-FFF2-40B4-BE49-F238E27FC236}">
                  <a16:creationId xmlns:a16="http://schemas.microsoft.com/office/drawing/2014/main" id="{54E89E09-0716-EAA4-DDB1-0E0906DBA8F2}"/>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TextBox 7">
              <a:extLst>
                <a:ext uri="{FF2B5EF4-FFF2-40B4-BE49-F238E27FC236}">
                  <a16:creationId xmlns:a16="http://schemas.microsoft.com/office/drawing/2014/main" id="{7F987AEA-DEC4-9E6D-B0A0-2BF1AEA77E15}"/>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1.2. DNA methylation ở thực vật</a:t>
              </a:r>
            </a:p>
          </p:txBody>
        </p:sp>
      </p:grpSp>
    </p:spTree>
    <p:extLst>
      <p:ext uri="{BB962C8B-B14F-4D97-AF65-F5344CB8AC3E}">
        <p14:creationId xmlns:p14="http://schemas.microsoft.com/office/powerpoint/2010/main" val="36824374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09C8C5D-D37E-ED46-2AC6-BA3169E78602}"/>
              </a:ext>
            </a:extLst>
          </p:cNvPr>
          <p:cNvGrpSpPr/>
          <p:nvPr/>
        </p:nvGrpSpPr>
        <p:grpSpPr>
          <a:xfrm>
            <a:off x="0" y="-14027"/>
            <a:ext cx="12223376" cy="793377"/>
            <a:chOff x="0" y="-14027"/>
            <a:chExt cx="12223376" cy="793377"/>
          </a:xfrm>
        </p:grpSpPr>
        <p:sp>
          <p:nvSpPr>
            <p:cNvPr id="3" name="Rectangle 2">
              <a:extLst>
                <a:ext uri="{FF2B5EF4-FFF2-40B4-BE49-F238E27FC236}">
                  <a16:creationId xmlns:a16="http://schemas.microsoft.com/office/drawing/2014/main" id="{22E842B0-8D90-21AF-E99F-8624318E7CDE}"/>
                </a:ext>
              </a:extLst>
            </p:cNvPr>
            <p:cNvSpPr/>
            <p:nvPr/>
          </p:nvSpPr>
          <p:spPr>
            <a:xfrm>
              <a:off x="0" y="-14027"/>
              <a:ext cx="12192000" cy="793377"/>
            </a:xfrm>
            <a:prstGeom prst="rect">
              <a:avLst/>
            </a:prstGeom>
            <a:solidFill>
              <a:srgbClr val="FFFFCC"/>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C75E927E-2E5F-1B74-0BA2-E24F04DE9108}"/>
                </a:ext>
              </a:extLst>
            </p:cNvPr>
            <p:cNvSpPr txBox="1"/>
            <p:nvPr/>
          </p:nvSpPr>
          <p:spPr>
            <a:xfrm>
              <a:off x="31376" y="105662"/>
              <a:ext cx="12192000" cy="553998"/>
            </a:xfrm>
            <a:prstGeom prst="rect">
              <a:avLst/>
            </a:prstGeom>
            <a:noFill/>
          </p:spPr>
          <p:txBody>
            <a:bodyPr wrap="square">
              <a:spAutoFit/>
            </a:bodyPr>
            <a:lstStyle/>
            <a:p>
              <a:pPr marL="0" indent="0" algn="ctr">
                <a:buNone/>
              </a:pPr>
              <a:r>
                <a:rPr lang="en-US" altLang="en-US" sz="3000" b="1" dirty="0" err="1">
                  <a:solidFill>
                    <a:srgbClr val="002060"/>
                  </a:solidFill>
                  <a:latin typeface="Aptos Display" panose="020B0004020202020204" pitchFamily="34" charset="0"/>
                  <a:cs typeface="Arial" panose="020B0604020202020204" pitchFamily="34" charset="0"/>
                </a:rPr>
                <a:t>Cấu</a:t>
              </a:r>
              <a:r>
                <a:rPr lang="en-US" altLang="en-US" sz="3000" b="1" dirty="0">
                  <a:solidFill>
                    <a:srgbClr val="002060"/>
                  </a:solidFill>
                  <a:latin typeface="Aptos Display" panose="020B0004020202020204" pitchFamily="34" charset="0"/>
                  <a:cs typeface="Arial" panose="020B0604020202020204" pitchFamily="34" charset="0"/>
                </a:rPr>
                <a:t> </a:t>
              </a:r>
              <a:r>
                <a:rPr lang="en-US" altLang="en-US" sz="3000" b="1" dirty="0" err="1">
                  <a:solidFill>
                    <a:srgbClr val="002060"/>
                  </a:solidFill>
                  <a:latin typeface="Aptos Display" panose="020B0004020202020204" pitchFamily="34" charset="0"/>
                  <a:cs typeface="Arial" panose="020B0604020202020204" pitchFamily="34" charset="0"/>
                </a:rPr>
                <a:t>trúc</a:t>
              </a:r>
              <a:r>
                <a:rPr lang="en-US" altLang="en-US" sz="3000" b="1" dirty="0">
                  <a:solidFill>
                    <a:srgbClr val="002060"/>
                  </a:solidFill>
                  <a:latin typeface="Aptos Display" panose="020B0004020202020204" pitchFamily="34" charset="0"/>
                  <a:cs typeface="Arial" panose="020B0604020202020204" pitchFamily="34" charset="0"/>
                </a:rPr>
                <a:t> </a:t>
              </a:r>
              <a:r>
                <a:rPr lang="en-US" altLang="en-US" sz="3000" b="1" dirty="0" err="1">
                  <a:solidFill>
                    <a:srgbClr val="002060"/>
                  </a:solidFill>
                  <a:latin typeface="Aptos Display" panose="020B0004020202020204" pitchFamily="34" charset="0"/>
                  <a:cs typeface="Arial" panose="020B0604020202020204" pitchFamily="34" charset="0"/>
                </a:rPr>
                <a:t>và</a:t>
              </a:r>
              <a:r>
                <a:rPr lang="en-US" altLang="en-US" sz="3000" b="1" dirty="0">
                  <a:solidFill>
                    <a:srgbClr val="002060"/>
                  </a:solidFill>
                  <a:latin typeface="Aptos Display" panose="020B0004020202020204" pitchFamily="34" charset="0"/>
                  <a:cs typeface="Arial" panose="020B0604020202020204" pitchFamily="34" charset="0"/>
                </a:rPr>
                <a:t> </a:t>
              </a:r>
              <a:r>
                <a:rPr lang="en-US" altLang="en-US" sz="3000" b="1" dirty="0" err="1">
                  <a:solidFill>
                    <a:srgbClr val="002060"/>
                  </a:solidFill>
                  <a:latin typeface="Aptos Display" panose="020B0004020202020204" pitchFamily="34" charset="0"/>
                  <a:cs typeface="Arial" panose="020B0604020202020204" pitchFamily="34" charset="0"/>
                </a:rPr>
                <a:t>các</a:t>
              </a:r>
              <a:r>
                <a:rPr lang="en-US" altLang="en-US" sz="3000" b="1" dirty="0">
                  <a:solidFill>
                    <a:srgbClr val="002060"/>
                  </a:solidFill>
                  <a:latin typeface="Aptos Display" panose="020B0004020202020204" pitchFamily="34" charset="0"/>
                  <a:cs typeface="Arial" panose="020B0604020202020204" pitchFamily="34" charset="0"/>
                </a:rPr>
                <a:t> </a:t>
              </a:r>
              <a:r>
                <a:rPr lang="en-US" altLang="en-US" sz="3000" b="1" dirty="0" err="1">
                  <a:solidFill>
                    <a:srgbClr val="002060"/>
                  </a:solidFill>
                  <a:latin typeface="Aptos Display" panose="020B0004020202020204" pitchFamily="34" charset="0"/>
                  <a:cs typeface="Arial" panose="020B0604020202020204" pitchFamily="34" charset="0"/>
                </a:rPr>
                <a:t>nội</a:t>
              </a:r>
              <a:r>
                <a:rPr lang="en-US" altLang="en-US" sz="3000" b="1" dirty="0">
                  <a:solidFill>
                    <a:srgbClr val="002060"/>
                  </a:solidFill>
                  <a:latin typeface="Aptos Display" panose="020B0004020202020204" pitchFamily="34" charset="0"/>
                  <a:cs typeface="Arial" panose="020B0604020202020204" pitchFamily="34" charset="0"/>
                </a:rPr>
                <a:t> dung </a:t>
              </a:r>
              <a:r>
                <a:rPr lang="en-US" altLang="en-US" sz="3000" b="1" dirty="0" err="1">
                  <a:solidFill>
                    <a:srgbClr val="002060"/>
                  </a:solidFill>
                  <a:latin typeface="Aptos Display" panose="020B0004020202020204" pitchFamily="34" charset="0"/>
                  <a:cs typeface="Arial" panose="020B0604020202020204" pitchFamily="34" charset="0"/>
                </a:rPr>
                <a:t>chính</a:t>
              </a:r>
              <a:endParaRPr lang="en-US" altLang="en-US" sz="3000" b="1" dirty="0">
                <a:solidFill>
                  <a:srgbClr val="002060"/>
                </a:solidFill>
                <a:latin typeface="Aptos Display" panose="020B0004020202020204" pitchFamily="34" charset="0"/>
                <a:cs typeface="Arial" panose="020B0604020202020204" pitchFamily="34" charset="0"/>
              </a:endParaRPr>
            </a:p>
          </p:txBody>
        </p:sp>
      </p:grpSp>
      <p:sp>
        <p:nvSpPr>
          <p:cNvPr id="6" name="Content Placeholder 2">
            <a:extLst>
              <a:ext uri="{FF2B5EF4-FFF2-40B4-BE49-F238E27FC236}">
                <a16:creationId xmlns:a16="http://schemas.microsoft.com/office/drawing/2014/main" id="{DE69F54C-1773-B9DC-9B80-93F9F2565644}"/>
              </a:ext>
            </a:extLst>
          </p:cNvPr>
          <p:cNvSpPr txBox="1">
            <a:spLocks/>
          </p:cNvSpPr>
          <p:nvPr/>
        </p:nvSpPr>
        <p:spPr>
          <a:xfrm>
            <a:off x="389841" y="1511703"/>
            <a:ext cx="11412318" cy="38345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00000"/>
              </a:lnSpc>
              <a:buNone/>
            </a:pPr>
            <a:r>
              <a:rPr lang="en-US" altLang="en-US" sz="2200" dirty="0" err="1">
                <a:solidFill>
                  <a:srgbClr val="002060"/>
                </a:solidFill>
                <a:latin typeface="Aptos Display" panose="020B0004020202020204" pitchFamily="34" charset="0"/>
                <a:cs typeface="Arial" panose="020B0604020202020204" pitchFamily="34" charset="0"/>
              </a:rPr>
              <a:t>Phần</a:t>
            </a:r>
            <a:r>
              <a:rPr lang="en-US" altLang="en-US" sz="2200" dirty="0">
                <a:solidFill>
                  <a:srgbClr val="002060"/>
                </a:solidFill>
                <a:latin typeface="Aptos Display" panose="020B0004020202020204" pitchFamily="34" charset="0"/>
                <a:cs typeface="Arial" panose="020B0604020202020204" pitchFamily="34" charset="0"/>
              </a:rPr>
              <a:t> 1. </a:t>
            </a:r>
            <a:r>
              <a:rPr lang="vi-VN" altLang="en-US" sz="2200" dirty="0">
                <a:solidFill>
                  <a:srgbClr val="002060"/>
                </a:solidFill>
                <a:latin typeface="Aptos Display" panose="020B0004020202020204" pitchFamily="34" charset="0"/>
                <a:cs typeface="Arial" panose="020B0604020202020204" pitchFamily="34" charset="0"/>
              </a:rPr>
              <a:t>DNA methylation và ảnh hưởng của dạng biến đổi này lên quá trình phiên mã ở thực vật</a:t>
            </a:r>
            <a:endParaRPr lang="en-US" altLang="en-US" sz="2200" dirty="0">
              <a:solidFill>
                <a:srgbClr val="002060"/>
              </a:solidFill>
              <a:latin typeface="Aptos Display" panose="020B0004020202020204" pitchFamily="34" charset="0"/>
              <a:cs typeface="Arial" panose="020B0604020202020204" pitchFamily="34" charset="0"/>
            </a:endParaRPr>
          </a:p>
          <a:p>
            <a:pPr indent="0" algn="just">
              <a:lnSpc>
                <a:spcPct val="100000"/>
              </a:lnSpc>
              <a:buNone/>
            </a:pPr>
            <a:r>
              <a:rPr lang="vi-VN" sz="2200" dirty="0">
                <a:solidFill>
                  <a:srgbClr val="002060"/>
                </a:solidFill>
                <a:effectLst/>
                <a:latin typeface="Aptos Display" panose="020B0004020202020204" pitchFamily="34" charset="0"/>
                <a:ea typeface="Times New Roman" panose="02020603050405020304" pitchFamily="18" charset="0"/>
              </a:rPr>
              <a:t>-</a:t>
            </a:r>
            <a:r>
              <a:rPr lang="en-US" sz="2200" dirty="0">
                <a:solidFill>
                  <a:srgbClr val="002060"/>
                </a:solidFill>
                <a:effectLst/>
                <a:latin typeface="Aptos Display" panose="020B0004020202020204" pitchFamily="34" charset="0"/>
                <a:ea typeface="Times New Roman" panose="02020603050405020304" pitchFamily="18" charset="0"/>
              </a:rPr>
              <a:t> </a:t>
            </a:r>
            <a:r>
              <a:rPr lang="vi-VN" sz="2200" dirty="0">
                <a:solidFill>
                  <a:srgbClr val="002060"/>
                </a:solidFill>
                <a:effectLst/>
                <a:latin typeface="Aptos Display" panose="020B0004020202020204" pitchFamily="34" charset="0"/>
                <a:ea typeface="Times New Roman" panose="02020603050405020304" pitchFamily="18" charset="0"/>
              </a:rPr>
              <a:t>Chủ đề 1.1. Khái quát về epigenetics ở thực vật</a:t>
            </a:r>
          </a:p>
          <a:p>
            <a:pPr indent="0" algn="just">
              <a:lnSpc>
                <a:spcPct val="100000"/>
              </a:lnSpc>
              <a:buNone/>
            </a:pPr>
            <a:r>
              <a:rPr lang="vi-VN" sz="2200" dirty="0">
                <a:solidFill>
                  <a:srgbClr val="002060"/>
                </a:solidFill>
                <a:effectLst/>
                <a:latin typeface="Aptos Display" panose="020B0004020202020204" pitchFamily="34" charset="0"/>
                <a:ea typeface="Times New Roman" panose="02020603050405020304" pitchFamily="18" charset="0"/>
              </a:rPr>
              <a:t>-</a:t>
            </a:r>
            <a:r>
              <a:rPr lang="en-US" sz="2200" dirty="0">
                <a:solidFill>
                  <a:srgbClr val="002060"/>
                </a:solidFill>
                <a:effectLst/>
                <a:latin typeface="Aptos Display" panose="020B0004020202020204" pitchFamily="34" charset="0"/>
                <a:ea typeface="Times New Roman" panose="02020603050405020304" pitchFamily="18" charset="0"/>
              </a:rPr>
              <a:t> </a:t>
            </a:r>
            <a:r>
              <a:rPr lang="vi-VN" sz="2200" dirty="0">
                <a:solidFill>
                  <a:srgbClr val="002060"/>
                </a:solidFill>
                <a:effectLst/>
                <a:latin typeface="Aptos Display" panose="020B0004020202020204" pitchFamily="34" charset="0"/>
                <a:ea typeface="Times New Roman" panose="02020603050405020304" pitchFamily="18" charset="0"/>
              </a:rPr>
              <a:t>Chủ đề 1.2. DNA methylation ở thực vật</a:t>
            </a:r>
          </a:p>
          <a:p>
            <a:pPr indent="0" algn="just">
              <a:lnSpc>
                <a:spcPct val="100000"/>
              </a:lnSpc>
              <a:buNone/>
            </a:pPr>
            <a:r>
              <a:rPr lang="vi-VN" sz="2200" dirty="0">
                <a:solidFill>
                  <a:srgbClr val="002060"/>
                </a:solidFill>
                <a:effectLst/>
                <a:latin typeface="Aptos Display" panose="020B0004020202020204" pitchFamily="34" charset="0"/>
                <a:ea typeface="Times New Roman" panose="02020603050405020304" pitchFamily="18" charset="0"/>
              </a:rPr>
              <a:t>-</a:t>
            </a:r>
            <a:r>
              <a:rPr lang="en-US" sz="2200" dirty="0">
                <a:solidFill>
                  <a:srgbClr val="002060"/>
                </a:solidFill>
                <a:effectLst/>
                <a:latin typeface="Aptos Display" panose="020B0004020202020204" pitchFamily="34" charset="0"/>
                <a:ea typeface="Times New Roman" panose="02020603050405020304" pitchFamily="18" charset="0"/>
              </a:rPr>
              <a:t> </a:t>
            </a:r>
            <a:r>
              <a:rPr lang="vi-VN" sz="2200" dirty="0">
                <a:solidFill>
                  <a:srgbClr val="002060"/>
                </a:solidFill>
                <a:effectLst/>
                <a:latin typeface="Aptos Display" panose="020B0004020202020204" pitchFamily="34" charset="0"/>
                <a:ea typeface="Times New Roman" panose="02020603050405020304" pitchFamily="18" charset="0"/>
              </a:rPr>
              <a:t>Chủ đề 1.3. Ảnh hưởng của DNA methylation lên điều hòa phiên mã ở thực vật</a:t>
            </a:r>
          </a:p>
          <a:p>
            <a:pPr marL="0" indent="0" algn="just">
              <a:lnSpc>
                <a:spcPct val="100000"/>
              </a:lnSpc>
              <a:buNone/>
            </a:pPr>
            <a:endParaRPr lang="en-US" altLang="en-US" sz="2200" dirty="0">
              <a:solidFill>
                <a:srgbClr val="002060"/>
              </a:solidFill>
              <a:latin typeface="Aptos Display" panose="020B0004020202020204" pitchFamily="34" charset="0"/>
              <a:cs typeface="Arial" panose="020B0604020202020204" pitchFamily="34" charset="0"/>
            </a:endParaRPr>
          </a:p>
          <a:p>
            <a:pPr marL="0" indent="0" algn="just">
              <a:lnSpc>
                <a:spcPct val="100000"/>
              </a:lnSpc>
              <a:buNone/>
            </a:pPr>
            <a:r>
              <a:rPr lang="en-US" altLang="en-US" sz="2200" dirty="0" err="1">
                <a:solidFill>
                  <a:srgbClr val="002060"/>
                </a:solidFill>
                <a:latin typeface="Aptos Display" panose="020B0004020202020204" pitchFamily="34" charset="0"/>
                <a:cs typeface="Arial" panose="020B0604020202020204" pitchFamily="34" charset="0"/>
              </a:rPr>
              <a:t>Phần</a:t>
            </a:r>
            <a:r>
              <a:rPr lang="en-US" altLang="en-US" sz="2200" dirty="0">
                <a:solidFill>
                  <a:srgbClr val="002060"/>
                </a:solidFill>
                <a:latin typeface="Aptos Display" panose="020B0004020202020204" pitchFamily="34" charset="0"/>
                <a:cs typeface="Arial" panose="020B0604020202020204" pitchFamily="34" charset="0"/>
              </a:rPr>
              <a:t> 2. Vai </a:t>
            </a:r>
            <a:r>
              <a:rPr lang="en-US" altLang="en-US" sz="2200" dirty="0" err="1">
                <a:solidFill>
                  <a:srgbClr val="002060"/>
                </a:solidFill>
                <a:latin typeface="Aptos Display" panose="020B0004020202020204" pitchFamily="34" charset="0"/>
                <a:cs typeface="Arial" panose="020B0604020202020204" pitchFamily="34" charset="0"/>
              </a:rPr>
              <a:t>trò</a:t>
            </a:r>
            <a:r>
              <a:rPr lang="en-US" altLang="en-US" sz="2200" dirty="0">
                <a:solidFill>
                  <a:srgbClr val="002060"/>
                </a:solidFill>
                <a:latin typeface="Aptos Display" panose="020B0004020202020204" pitchFamily="34" charset="0"/>
                <a:cs typeface="Arial" panose="020B0604020202020204" pitchFamily="34" charset="0"/>
              </a:rPr>
              <a:t> </a:t>
            </a:r>
            <a:r>
              <a:rPr lang="en-US" altLang="en-US" sz="2200" dirty="0" err="1">
                <a:solidFill>
                  <a:srgbClr val="002060"/>
                </a:solidFill>
                <a:latin typeface="Aptos Display" panose="020B0004020202020204" pitchFamily="34" charset="0"/>
                <a:cs typeface="Arial" panose="020B0604020202020204" pitchFamily="34" charset="0"/>
              </a:rPr>
              <a:t>của</a:t>
            </a:r>
            <a:r>
              <a:rPr lang="en-US" altLang="en-US" sz="2200" dirty="0">
                <a:solidFill>
                  <a:srgbClr val="002060"/>
                </a:solidFill>
                <a:latin typeface="Aptos Display" panose="020B0004020202020204" pitchFamily="34" charset="0"/>
                <a:cs typeface="Arial" panose="020B0604020202020204" pitchFamily="34" charset="0"/>
              </a:rPr>
              <a:t> histone methylation </a:t>
            </a:r>
            <a:r>
              <a:rPr lang="en-US" altLang="en-US" sz="2200" dirty="0" err="1">
                <a:solidFill>
                  <a:srgbClr val="002060"/>
                </a:solidFill>
                <a:latin typeface="Aptos Display" panose="020B0004020202020204" pitchFamily="34" charset="0"/>
                <a:cs typeface="Arial" panose="020B0604020202020204" pitchFamily="34" charset="0"/>
              </a:rPr>
              <a:t>và</a:t>
            </a:r>
            <a:r>
              <a:rPr lang="en-US" altLang="en-US" sz="2200" dirty="0">
                <a:solidFill>
                  <a:srgbClr val="002060"/>
                </a:solidFill>
                <a:latin typeface="Aptos Display" panose="020B0004020202020204" pitchFamily="34" charset="0"/>
                <a:cs typeface="Arial" panose="020B0604020202020204" pitchFamily="34" charset="0"/>
              </a:rPr>
              <a:t> acetylation </a:t>
            </a:r>
            <a:r>
              <a:rPr lang="en-US" altLang="en-US" sz="2200" dirty="0" err="1">
                <a:solidFill>
                  <a:srgbClr val="002060"/>
                </a:solidFill>
                <a:latin typeface="Aptos Display" panose="020B0004020202020204" pitchFamily="34" charset="0"/>
                <a:cs typeface="Arial" panose="020B0604020202020204" pitchFamily="34" charset="0"/>
              </a:rPr>
              <a:t>trong</a:t>
            </a:r>
            <a:r>
              <a:rPr lang="en-US" altLang="en-US" sz="2200" dirty="0">
                <a:solidFill>
                  <a:srgbClr val="002060"/>
                </a:solidFill>
                <a:latin typeface="Aptos Display" panose="020B0004020202020204" pitchFamily="34" charset="0"/>
                <a:cs typeface="Arial" panose="020B0604020202020204" pitchFamily="34" charset="0"/>
              </a:rPr>
              <a:t> </a:t>
            </a:r>
            <a:r>
              <a:rPr lang="en-US" altLang="en-US" sz="2200" dirty="0" err="1">
                <a:solidFill>
                  <a:srgbClr val="002060"/>
                </a:solidFill>
                <a:latin typeface="Aptos Display" panose="020B0004020202020204" pitchFamily="34" charset="0"/>
                <a:cs typeface="Arial" panose="020B0604020202020204" pitchFamily="34" charset="0"/>
              </a:rPr>
              <a:t>điều</a:t>
            </a:r>
            <a:r>
              <a:rPr lang="en-US" altLang="en-US" sz="2200" dirty="0">
                <a:solidFill>
                  <a:srgbClr val="002060"/>
                </a:solidFill>
                <a:latin typeface="Aptos Display" panose="020B0004020202020204" pitchFamily="34" charset="0"/>
                <a:cs typeface="Arial" panose="020B0604020202020204" pitchFamily="34" charset="0"/>
              </a:rPr>
              <a:t> </a:t>
            </a:r>
            <a:r>
              <a:rPr lang="en-US" altLang="en-US" sz="2200" dirty="0" err="1">
                <a:solidFill>
                  <a:srgbClr val="002060"/>
                </a:solidFill>
                <a:latin typeface="Aptos Display" panose="020B0004020202020204" pitchFamily="34" charset="0"/>
                <a:cs typeface="Arial" panose="020B0604020202020204" pitchFamily="34" charset="0"/>
              </a:rPr>
              <a:t>hòa</a:t>
            </a:r>
            <a:r>
              <a:rPr lang="en-US" altLang="en-US" sz="2200" dirty="0">
                <a:solidFill>
                  <a:srgbClr val="002060"/>
                </a:solidFill>
                <a:latin typeface="Aptos Display" panose="020B0004020202020204" pitchFamily="34" charset="0"/>
                <a:cs typeface="Arial" panose="020B0604020202020204" pitchFamily="34" charset="0"/>
              </a:rPr>
              <a:t> </a:t>
            </a:r>
            <a:r>
              <a:rPr lang="en-US" altLang="en-US" sz="2200" dirty="0" err="1">
                <a:solidFill>
                  <a:srgbClr val="002060"/>
                </a:solidFill>
                <a:latin typeface="Aptos Display" panose="020B0004020202020204" pitchFamily="34" charset="0"/>
                <a:cs typeface="Arial" panose="020B0604020202020204" pitchFamily="34" charset="0"/>
              </a:rPr>
              <a:t>phiên</a:t>
            </a:r>
            <a:r>
              <a:rPr lang="en-US" altLang="en-US" sz="2200" dirty="0">
                <a:solidFill>
                  <a:srgbClr val="002060"/>
                </a:solidFill>
                <a:latin typeface="Aptos Display" panose="020B0004020202020204" pitchFamily="34" charset="0"/>
                <a:cs typeface="Arial" panose="020B0604020202020204" pitchFamily="34" charset="0"/>
              </a:rPr>
              <a:t> </a:t>
            </a:r>
            <a:r>
              <a:rPr lang="en-US" altLang="en-US" sz="2200" dirty="0" err="1">
                <a:solidFill>
                  <a:srgbClr val="002060"/>
                </a:solidFill>
                <a:latin typeface="Aptos Display" panose="020B0004020202020204" pitchFamily="34" charset="0"/>
                <a:cs typeface="Arial" panose="020B0604020202020204" pitchFamily="34" charset="0"/>
              </a:rPr>
              <a:t>mã</a:t>
            </a:r>
            <a:r>
              <a:rPr lang="en-US" altLang="en-US" sz="2200" dirty="0">
                <a:solidFill>
                  <a:srgbClr val="002060"/>
                </a:solidFill>
                <a:latin typeface="Aptos Display" panose="020B0004020202020204" pitchFamily="34" charset="0"/>
                <a:cs typeface="Arial" panose="020B0604020202020204" pitchFamily="34" charset="0"/>
              </a:rPr>
              <a:t> ở </a:t>
            </a:r>
            <a:r>
              <a:rPr lang="en-US" altLang="en-US" sz="2200" dirty="0" err="1">
                <a:solidFill>
                  <a:srgbClr val="002060"/>
                </a:solidFill>
                <a:latin typeface="Aptos Display" panose="020B0004020202020204" pitchFamily="34" charset="0"/>
                <a:cs typeface="Arial" panose="020B0604020202020204" pitchFamily="34" charset="0"/>
              </a:rPr>
              <a:t>thực</a:t>
            </a:r>
            <a:r>
              <a:rPr lang="en-US" altLang="en-US" sz="2200" dirty="0">
                <a:solidFill>
                  <a:srgbClr val="002060"/>
                </a:solidFill>
                <a:latin typeface="Aptos Display" panose="020B0004020202020204" pitchFamily="34" charset="0"/>
                <a:cs typeface="Arial" panose="020B0604020202020204" pitchFamily="34" charset="0"/>
              </a:rPr>
              <a:t> </a:t>
            </a:r>
            <a:r>
              <a:rPr lang="en-US" altLang="en-US" sz="2200" dirty="0" err="1">
                <a:solidFill>
                  <a:srgbClr val="002060"/>
                </a:solidFill>
                <a:latin typeface="Aptos Display" panose="020B0004020202020204" pitchFamily="34" charset="0"/>
                <a:cs typeface="Arial" panose="020B0604020202020204" pitchFamily="34" charset="0"/>
              </a:rPr>
              <a:t>vật</a:t>
            </a:r>
            <a:endParaRPr lang="en-US" altLang="en-US" sz="2200" dirty="0">
              <a:solidFill>
                <a:srgbClr val="002060"/>
              </a:solidFill>
              <a:latin typeface="Aptos Display" panose="020B0004020202020204" pitchFamily="34" charset="0"/>
              <a:cs typeface="Arial" panose="020B0604020202020204" pitchFamily="34" charset="0"/>
            </a:endParaRPr>
          </a:p>
          <a:p>
            <a:pPr indent="0" algn="just">
              <a:lnSpc>
                <a:spcPct val="100000"/>
              </a:lnSpc>
              <a:buNone/>
            </a:pPr>
            <a:r>
              <a:rPr lang="vi-VN" sz="2200" dirty="0">
                <a:solidFill>
                  <a:srgbClr val="002060"/>
                </a:solidFill>
                <a:effectLst/>
                <a:latin typeface="Aptos Display" panose="020B0004020202020204" pitchFamily="34" charset="0"/>
                <a:ea typeface="Times New Roman" panose="02020603050405020304" pitchFamily="18" charset="0"/>
              </a:rPr>
              <a:t>-</a:t>
            </a:r>
            <a:r>
              <a:rPr lang="en-US" sz="2200" dirty="0">
                <a:solidFill>
                  <a:srgbClr val="002060"/>
                </a:solidFill>
                <a:effectLst/>
                <a:latin typeface="Aptos Display" panose="020B0004020202020204" pitchFamily="34" charset="0"/>
                <a:ea typeface="Times New Roman" panose="02020603050405020304" pitchFamily="18" charset="0"/>
              </a:rPr>
              <a:t> </a:t>
            </a:r>
            <a:r>
              <a:rPr lang="vi-VN" sz="2200" dirty="0">
                <a:solidFill>
                  <a:srgbClr val="002060"/>
                </a:solidFill>
                <a:effectLst/>
                <a:latin typeface="Aptos Display" panose="020B0004020202020204" pitchFamily="34" charset="0"/>
                <a:ea typeface="Times New Roman" panose="02020603050405020304" pitchFamily="18" charset="0"/>
              </a:rPr>
              <a:t>Chủ đề 2.1. Histone methylation và ảnh hưởng của biến đổi này lên điều hòa phiên mã ở thực vật</a:t>
            </a:r>
          </a:p>
          <a:p>
            <a:pPr indent="0" algn="just">
              <a:lnSpc>
                <a:spcPct val="100000"/>
              </a:lnSpc>
              <a:buNone/>
            </a:pPr>
            <a:r>
              <a:rPr lang="vi-VN" sz="2200" dirty="0">
                <a:solidFill>
                  <a:srgbClr val="002060"/>
                </a:solidFill>
                <a:effectLst/>
                <a:latin typeface="Aptos Display" panose="020B0004020202020204" pitchFamily="34" charset="0"/>
                <a:ea typeface="Times New Roman" panose="02020603050405020304" pitchFamily="18" charset="0"/>
              </a:rPr>
              <a:t>-</a:t>
            </a:r>
            <a:r>
              <a:rPr lang="en-US" sz="2200" dirty="0">
                <a:solidFill>
                  <a:srgbClr val="002060"/>
                </a:solidFill>
                <a:effectLst/>
                <a:latin typeface="Aptos Display" panose="020B0004020202020204" pitchFamily="34" charset="0"/>
                <a:ea typeface="Times New Roman" panose="02020603050405020304" pitchFamily="18" charset="0"/>
              </a:rPr>
              <a:t> </a:t>
            </a:r>
            <a:r>
              <a:rPr lang="vi-VN" sz="2200" dirty="0">
                <a:solidFill>
                  <a:srgbClr val="002060"/>
                </a:solidFill>
                <a:effectLst/>
                <a:latin typeface="Aptos Display" panose="020B0004020202020204" pitchFamily="34" charset="0"/>
                <a:ea typeface="Times New Roman" panose="02020603050405020304" pitchFamily="18" charset="0"/>
              </a:rPr>
              <a:t>Chủ đề 2.2. Histone acetylation và ảnh hưởng của biến đổi này lên điều hòa phiên mã ở thực vật</a:t>
            </a:r>
            <a:endParaRPr lang="en-US" altLang="en-US" sz="2200" dirty="0">
              <a:solidFill>
                <a:srgbClr val="002060"/>
              </a:solidFill>
              <a:latin typeface="Aptos Display" panose="020B0004020202020204" pitchFamily="34" charset="0"/>
              <a:cs typeface="Arial" panose="020B0604020202020204" pitchFamily="34" charset="0"/>
            </a:endParaRPr>
          </a:p>
        </p:txBody>
      </p:sp>
    </p:spTree>
    <p:extLst>
      <p:ext uri="{BB962C8B-B14F-4D97-AF65-F5344CB8AC3E}">
        <p14:creationId xmlns:p14="http://schemas.microsoft.com/office/powerpoint/2010/main" val="33003527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A0E35D28-FDC5-042E-B2CB-24F357FA5200}"/>
              </a:ext>
            </a:extLst>
          </p:cNvPr>
          <p:cNvGrpSpPr/>
          <p:nvPr/>
        </p:nvGrpSpPr>
        <p:grpSpPr>
          <a:xfrm>
            <a:off x="241656" y="1864165"/>
            <a:ext cx="5435055" cy="4961676"/>
            <a:chOff x="241656" y="1727761"/>
            <a:chExt cx="5435055" cy="4961676"/>
          </a:xfrm>
        </p:grpSpPr>
        <p:pic>
          <p:nvPicPr>
            <p:cNvPr id="6" name="Picture 5">
              <a:extLst>
                <a:ext uri="{FF2B5EF4-FFF2-40B4-BE49-F238E27FC236}">
                  <a16:creationId xmlns:a16="http://schemas.microsoft.com/office/drawing/2014/main" id="{DCC3D619-449D-A90B-F53B-D246678A306A}"/>
                </a:ext>
              </a:extLst>
            </p:cNvPr>
            <p:cNvPicPr>
              <a:picLocks noChangeAspect="1"/>
            </p:cNvPicPr>
            <p:nvPr/>
          </p:nvPicPr>
          <p:blipFill>
            <a:blip r:embed="rId2"/>
            <a:srcRect t="1077" b="1"/>
            <a:stretch/>
          </p:blipFill>
          <p:spPr>
            <a:xfrm>
              <a:off x="241656" y="1727761"/>
              <a:ext cx="5435055" cy="4038288"/>
            </a:xfrm>
            <a:prstGeom prst="rect">
              <a:avLst/>
            </a:prstGeom>
          </p:spPr>
        </p:pic>
        <p:sp>
          <p:nvSpPr>
            <p:cNvPr id="10" name="TextBox 9">
              <a:extLst>
                <a:ext uri="{FF2B5EF4-FFF2-40B4-BE49-F238E27FC236}">
                  <a16:creationId xmlns:a16="http://schemas.microsoft.com/office/drawing/2014/main" id="{315AFA34-3983-C312-A8BB-D4D117E97754}"/>
                </a:ext>
              </a:extLst>
            </p:cNvPr>
            <p:cNvSpPr txBox="1"/>
            <p:nvPr/>
          </p:nvSpPr>
          <p:spPr>
            <a:xfrm>
              <a:off x="241656" y="5904607"/>
              <a:ext cx="5435055" cy="784830"/>
            </a:xfrm>
            <a:prstGeom prst="rect">
              <a:avLst/>
            </a:prstGeom>
            <a:noFill/>
          </p:spPr>
          <p:txBody>
            <a:bodyPr wrap="square">
              <a:spAutoFit/>
            </a:bodyPr>
            <a:lstStyle/>
            <a:p>
              <a:pPr algn="ctr">
                <a:tabLst>
                  <a:tab pos="228600" algn="l"/>
                  <a:tab pos="2514600" algn="l"/>
                </a:tabLst>
              </a:pPr>
              <a:r>
                <a:rPr lang="en-US" sz="1500" dirty="0">
                  <a:solidFill>
                    <a:srgbClr val="002060"/>
                  </a:solidFill>
                  <a:effectLst/>
                  <a:latin typeface="+mj-lt"/>
                  <a:ea typeface="Times New Roman" panose="02020603050405020304" pitchFamily="18" charset="0"/>
                </a:rPr>
                <a:t>Gallego‐Bartolomé, J. (2020). DNA methylation in plants: mechanisms and tools for targeted manipulation. New Phytologist, 227(1), 38–44. https://doi.org/10.1111/nph.16529</a:t>
              </a:r>
              <a:endParaRPr lang="en-SG" sz="1500" dirty="0">
                <a:solidFill>
                  <a:srgbClr val="002060"/>
                </a:solidFill>
                <a:effectLst/>
                <a:latin typeface="+mj-lt"/>
                <a:ea typeface="Times New Roman" panose="02020603050405020304" pitchFamily="18" charset="0"/>
              </a:endParaRPr>
            </a:p>
          </p:txBody>
        </p:sp>
      </p:grpSp>
      <p:grpSp>
        <p:nvGrpSpPr>
          <p:cNvPr id="13" name="Group 12">
            <a:extLst>
              <a:ext uri="{FF2B5EF4-FFF2-40B4-BE49-F238E27FC236}">
                <a16:creationId xmlns:a16="http://schemas.microsoft.com/office/drawing/2014/main" id="{B289A95B-A2D0-BB68-6FF8-94ADF757840A}"/>
              </a:ext>
            </a:extLst>
          </p:cNvPr>
          <p:cNvGrpSpPr/>
          <p:nvPr/>
        </p:nvGrpSpPr>
        <p:grpSpPr>
          <a:xfrm>
            <a:off x="5810361" y="1723622"/>
            <a:ext cx="6235749" cy="5102219"/>
            <a:chOff x="5810361" y="1587218"/>
            <a:chExt cx="6235749" cy="5102219"/>
          </a:xfrm>
        </p:grpSpPr>
        <p:pic>
          <p:nvPicPr>
            <p:cNvPr id="8" name="Picture 7">
              <a:extLst>
                <a:ext uri="{FF2B5EF4-FFF2-40B4-BE49-F238E27FC236}">
                  <a16:creationId xmlns:a16="http://schemas.microsoft.com/office/drawing/2014/main" id="{542B1D8D-0A14-162A-1B1A-3B5A26BC4582}"/>
                </a:ext>
              </a:extLst>
            </p:cNvPr>
            <p:cNvPicPr>
              <a:picLocks noChangeAspect="1"/>
            </p:cNvPicPr>
            <p:nvPr/>
          </p:nvPicPr>
          <p:blipFill>
            <a:blip r:embed="rId3"/>
            <a:stretch>
              <a:fillRect/>
            </a:stretch>
          </p:blipFill>
          <p:spPr>
            <a:xfrm>
              <a:off x="6000014" y="1587218"/>
              <a:ext cx="5856444" cy="3972290"/>
            </a:xfrm>
            <a:prstGeom prst="rect">
              <a:avLst/>
            </a:prstGeom>
          </p:spPr>
        </p:pic>
        <p:sp>
          <p:nvSpPr>
            <p:cNvPr id="12" name="TextBox 11">
              <a:extLst>
                <a:ext uri="{FF2B5EF4-FFF2-40B4-BE49-F238E27FC236}">
                  <a16:creationId xmlns:a16="http://schemas.microsoft.com/office/drawing/2014/main" id="{4C6D3793-581E-8FB9-BF6E-76CF6BE472E0}"/>
                </a:ext>
              </a:extLst>
            </p:cNvPr>
            <p:cNvSpPr txBox="1"/>
            <p:nvPr/>
          </p:nvSpPr>
          <p:spPr>
            <a:xfrm>
              <a:off x="5810361" y="5673774"/>
              <a:ext cx="6235749" cy="1015663"/>
            </a:xfrm>
            <a:prstGeom prst="rect">
              <a:avLst/>
            </a:prstGeom>
            <a:noFill/>
          </p:spPr>
          <p:txBody>
            <a:bodyPr wrap="square">
              <a:spAutoFit/>
            </a:bodyPr>
            <a:lstStyle/>
            <a:p>
              <a:pPr algn="ctr">
                <a:tabLst>
                  <a:tab pos="228600" algn="l"/>
                  <a:tab pos="2514600" algn="l"/>
                </a:tabLst>
              </a:pPr>
              <a:r>
                <a:rPr lang="en-US" sz="1500" dirty="0" err="1">
                  <a:solidFill>
                    <a:srgbClr val="002060"/>
                  </a:solidFill>
                  <a:effectLst/>
                  <a:latin typeface="+mj-lt"/>
                  <a:ea typeface="Times New Roman" panose="02020603050405020304" pitchFamily="18" charset="0"/>
                </a:rPr>
                <a:t>Lucibelli</a:t>
              </a:r>
              <a:r>
                <a:rPr lang="en-US" sz="1500" dirty="0">
                  <a:solidFill>
                    <a:srgbClr val="002060"/>
                  </a:solidFill>
                  <a:effectLst/>
                  <a:latin typeface="+mj-lt"/>
                  <a:ea typeface="Times New Roman" panose="02020603050405020304" pitchFamily="18" charset="0"/>
                </a:rPr>
                <a:t>, F., Valoroso, M. C., &amp; Aceto, S. (2022). Plant DNA methylation: An epigenetic mark in development, environmental interactions, and evolution. International Journal of Molecular Sciences, 23(15), 8299. https://doi.org/10.3390/ijms23158299</a:t>
              </a:r>
              <a:endParaRPr lang="en-SG" sz="1500" dirty="0">
                <a:solidFill>
                  <a:srgbClr val="002060"/>
                </a:solidFill>
                <a:effectLst/>
                <a:latin typeface="+mj-lt"/>
                <a:ea typeface="Times New Roman" panose="02020603050405020304" pitchFamily="18" charset="0"/>
              </a:endParaRPr>
            </a:p>
          </p:txBody>
        </p:sp>
      </p:grpSp>
      <p:sp>
        <p:nvSpPr>
          <p:cNvPr id="14" name="TextBox 13">
            <a:extLst>
              <a:ext uri="{FF2B5EF4-FFF2-40B4-BE49-F238E27FC236}">
                <a16:creationId xmlns:a16="http://schemas.microsoft.com/office/drawing/2014/main" id="{97F43818-FA0B-C218-25E3-025FCDF1B252}"/>
              </a:ext>
            </a:extLst>
          </p:cNvPr>
          <p:cNvSpPr txBox="1"/>
          <p:nvPr/>
        </p:nvSpPr>
        <p:spPr>
          <a:xfrm>
            <a:off x="0" y="1246831"/>
            <a:ext cx="12192000" cy="430887"/>
          </a:xfrm>
          <a:prstGeom prst="rect">
            <a:avLst/>
          </a:prstGeom>
          <a:noFill/>
          <a:ln>
            <a:noFill/>
          </a:ln>
        </p:spPr>
        <p:txBody>
          <a:bodyPr wrap="square">
            <a:spAutoFit/>
          </a:bodyPr>
          <a:lstStyle/>
          <a:p>
            <a:pPr algn="ctr"/>
            <a:r>
              <a:rPr lang="en-SG" sz="2200" b="1" i="1" dirty="0" err="1">
                <a:solidFill>
                  <a:srgbClr val="002060"/>
                </a:solidFill>
                <a:latin typeface="+mj-lt"/>
                <a:cs typeface="Arial" panose="020B0604020202020204" pitchFamily="34" charset="0"/>
              </a:rPr>
              <a:t>Ví</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dụ</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về</a:t>
            </a:r>
            <a:r>
              <a:rPr lang="en-SG" sz="2200" b="1" i="1" dirty="0">
                <a:solidFill>
                  <a:srgbClr val="002060"/>
                </a:solidFill>
                <a:latin typeface="+mj-lt"/>
                <a:cs typeface="Arial" panose="020B0604020202020204" pitchFamily="34" charset="0"/>
              </a:rPr>
              <a:t> một </a:t>
            </a:r>
            <a:r>
              <a:rPr lang="en-SG" sz="2200" b="1" i="1" dirty="0" err="1">
                <a:solidFill>
                  <a:srgbClr val="002060"/>
                </a:solidFill>
                <a:latin typeface="+mj-lt"/>
                <a:cs typeface="Arial" panose="020B0604020202020204" pitchFamily="34" charset="0"/>
              </a:rPr>
              <a:t>số</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công</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bố</a:t>
            </a:r>
            <a:r>
              <a:rPr lang="en-SG" sz="2200" b="1" i="1" dirty="0">
                <a:solidFill>
                  <a:srgbClr val="002060"/>
                </a:solidFill>
                <a:latin typeface="+mj-lt"/>
                <a:cs typeface="Arial" panose="020B0604020202020204" pitchFamily="34" charset="0"/>
              </a:rPr>
              <a:t> khoa </a:t>
            </a:r>
            <a:r>
              <a:rPr lang="en-SG" sz="2200" b="1" i="1" dirty="0" err="1">
                <a:solidFill>
                  <a:srgbClr val="002060"/>
                </a:solidFill>
                <a:latin typeface="+mj-lt"/>
                <a:cs typeface="Arial" panose="020B0604020202020204" pitchFamily="34" charset="0"/>
              </a:rPr>
              <a:t>học</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liên</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quan</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đến</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nội</a:t>
            </a:r>
            <a:r>
              <a:rPr lang="en-SG" sz="2200" b="1" i="1" dirty="0">
                <a:solidFill>
                  <a:srgbClr val="002060"/>
                </a:solidFill>
                <a:latin typeface="+mj-lt"/>
                <a:cs typeface="Arial" panose="020B0604020202020204" pitchFamily="34" charset="0"/>
              </a:rPr>
              <a:t> dung DNA methylation ở </a:t>
            </a:r>
            <a:r>
              <a:rPr lang="en-SG" sz="2200" b="1" i="1" dirty="0" err="1">
                <a:solidFill>
                  <a:srgbClr val="002060"/>
                </a:solidFill>
                <a:latin typeface="+mj-lt"/>
                <a:cs typeface="Arial" panose="020B0604020202020204" pitchFamily="34" charset="0"/>
              </a:rPr>
              <a:t>thực</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vật</a:t>
            </a:r>
            <a:r>
              <a:rPr lang="en-SG" sz="2200" b="1" i="1" dirty="0">
                <a:solidFill>
                  <a:srgbClr val="002060"/>
                </a:solidFill>
                <a:latin typeface="+mj-lt"/>
                <a:cs typeface="Arial" panose="020B0604020202020204" pitchFamily="34" charset="0"/>
              </a:rPr>
              <a:t>.</a:t>
            </a:r>
          </a:p>
        </p:txBody>
      </p:sp>
      <p:grpSp>
        <p:nvGrpSpPr>
          <p:cNvPr id="5" name="Group 4">
            <a:extLst>
              <a:ext uri="{FF2B5EF4-FFF2-40B4-BE49-F238E27FC236}">
                <a16:creationId xmlns:a16="http://schemas.microsoft.com/office/drawing/2014/main" id="{619ED3EE-5784-3495-D9B7-EF598CB5EC47}"/>
              </a:ext>
            </a:extLst>
          </p:cNvPr>
          <p:cNvGrpSpPr/>
          <p:nvPr/>
        </p:nvGrpSpPr>
        <p:grpSpPr>
          <a:xfrm>
            <a:off x="0" y="-14027"/>
            <a:ext cx="12192000" cy="855639"/>
            <a:chOff x="0" y="-14027"/>
            <a:chExt cx="12192000" cy="855639"/>
          </a:xfrm>
        </p:grpSpPr>
        <p:sp>
          <p:nvSpPr>
            <p:cNvPr id="7" name="Rectangle 6">
              <a:extLst>
                <a:ext uri="{FF2B5EF4-FFF2-40B4-BE49-F238E27FC236}">
                  <a16:creationId xmlns:a16="http://schemas.microsoft.com/office/drawing/2014/main" id="{D07A49AA-CA75-263D-74E3-DA31E302BD47}"/>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TextBox 8">
              <a:extLst>
                <a:ext uri="{FF2B5EF4-FFF2-40B4-BE49-F238E27FC236}">
                  <a16:creationId xmlns:a16="http://schemas.microsoft.com/office/drawing/2014/main" id="{1D648F68-D132-BC3F-F162-287A22FBCD12}"/>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1.2. DNA methylation ở thực vật</a:t>
              </a:r>
            </a:p>
          </p:txBody>
        </p:sp>
      </p:grpSp>
    </p:spTree>
    <p:extLst>
      <p:ext uri="{BB962C8B-B14F-4D97-AF65-F5344CB8AC3E}">
        <p14:creationId xmlns:p14="http://schemas.microsoft.com/office/powerpoint/2010/main" val="22776279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A8B2E6-3125-F99D-E4E7-F8E544603FBA}"/>
              </a:ext>
            </a:extLst>
          </p:cNvPr>
          <p:cNvSpPr txBox="1"/>
          <p:nvPr/>
        </p:nvSpPr>
        <p:spPr>
          <a:xfrm>
            <a:off x="8399259" y="1294363"/>
            <a:ext cx="3632342" cy="5509200"/>
          </a:xfrm>
          <a:prstGeom prst="rect">
            <a:avLst/>
          </a:prstGeom>
          <a:noFill/>
          <a:ln>
            <a:noFill/>
          </a:ln>
        </p:spPr>
        <p:txBody>
          <a:bodyPr wrap="square">
            <a:spAutoFit/>
          </a:bodyPr>
          <a:lstStyle/>
          <a:p>
            <a:pPr algn="just"/>
            <a:r>
              <a:rPr lang="en-US" sz="1600" dirty="0">
                <a:solidFill>
                  <a:srgbClr val="002060"/>
                </a:solidFill>
                <a:latin typeface="+mj-lt"/>
                <a:cs typeface="Arial" panose="020B0604020202020204" pitchFamily="34" charset="0"/>
              </a:rPr>
              <a:t>Ở </a:t>
            </a:r>
            <a:r>
              <a:rPr lang="en-US" sz="1600" dirty="0" err="1">
                <a:solidFill>
                  <a:srgbClr val="002060"/>
                </a:solidFill>
                <a:latin typeface="+mj-lt"/>
                <a:cs typeface="Arial" panose="020B0604020202020204" pitchFamily="34" charset="0"/>
              </a:rPr>
              <a:t>thực</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vật</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tùy</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vào</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vị</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trí</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tập</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trung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các</a:t>
            </a:r>
            <a:r>
              <a:rPr lang="en-US" sz="1600" dirty="0">
                <a:solidFill>
                  <a:srgbClr val="002060"/>
                </a:solidFill>
                <a:latin typeface="+mj-lt"/>
                <a:cs typeface="Arial" panose="020B0604020202020204" pitchFamily="34" charset="0"/>
              </a:rPr>
              <a:t> C</a:t>
            </a:r>
            <a:r>
              <a:rPr lang="en-US" sz="1600" baseline="30000" dirty="0">
                <a:solidFill>
                  <a:srgbClr val="002060"/>
                </a:solidFill>
                <a:latin typeface="+mj-lt"/>
                <a:cs typeface="Arial" panose="020B0604020202020204" pitchFamily="34" charset="0"/>
              </a:rPr>
              <a:t>m </a:t>
            </a:r>
            <a:r>
              <a:rPr lang="en-US" sz="1600" dirty="0">
                <a:solidFill>
                  <a:srgbClr val="002060"/>
                </a:solidFill>
                <a:latin typeface="+mj-lt"/>
                <a:cs typeface="Arial" panose="020B0604020202020204" pitchFamily="34" charset="0"/>
              </a:rPr>
              <a:t>(methylated C) </a:t>
            </a:r>
            <a:r>
              <a:rPr lang="en-US" sz="1600" dirty="0" err="1">
                <a:solidFill>
                  <a:srgbClr val="002060"/>
                </a:solidFill>
                <a:latin typeface="+mj-lt"/>
                <a:cs typeface="Arial" panose="020B0604020202020204" pitchFamily="34" charset="0"/>
              </a:rPr>
              <a:t>trên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một</a:t>
            </a:r>
            <a:r>
              <a:rPr lang="en-US" sz="1600" dirty="0">
                <a:solidFill>
                  <a:srgbClr val="002060"/>
                </a:solidFill>
                <a:latin typeface="+mj-lt"/>
                <a:cs typeface="Arial" panose="020B0604020202020204" pitchFamily="34" charset="0"/>
              </a:rPr>
              <a:t> gene, </a:t>
            </a:r>
            <a:r>
              <a:rPr lang="en-US" sz="1600" dirty="0" err="1">
                <a:solidFill>
                  <a:srgbClr val="002060"/>
                </a:solidFill>
                <a:latin typeface="+mj-lt"/>
                <a:cs typeface="Arial" panose="020B0604020202020204" pitchFamily="34" charset="0"/>
              </a:rPr>
              <a:t>quá</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trình</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phiên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mã</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của</a:t>
            </a:r>
            <a:r>
              <a:rPr lang="en-US" sz="1600" dirty="0">
                <a:solidFill>
                  <a:srgbClr val="002060"/>
                </a:solidFill>
                <a:latin typeface="+mj-lt"/>
                <a:cs typeface="Arial" panose="020B0604020202020204" pitchFamily="34" charset="0"/>
              </a:rPr>
              <a:t> gene </a:t>
            </a:r>
            <a:r>
              <a:rPr lang="en-US" sz="1600" dirty="0" err="1">
                <a:solidFill>
                  <a:srgbClr val="002060"/>
                </a:solidFill>
                <a:latin typeface="+mj-lt"/>
                <a:cs typeface="Arial" panose="020B0604020202020204" pitchFamily="34" charset="0"/>
              </a:rPr>
              <a:t>đó</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sẽ</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bị</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ảnh</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hưởng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khác</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nhau</a:t>
            </a:r>
            <a:r>
              <a:rPr lang="en-US" sz="1600" dirty="0">
                <a:solidFill>
                  <a:srgbClr val="002060"/>
                </a:solidFill>
                <a:latin typeface="+mj-lt"/>
                <a:cs typeface="Arial" panose="020B0604020202020204" pitchFamily="34" charset="0"/>
              </a:rPr>
              <a:t>. Thông </a:t>
            </a:r>
            <a:r>
              <a:rPr lang="en-US" sz="1600" dirty="0" err="1">
                <a:solidFill>
                  <a:srgbClr val="002060"/>
                </a:solidFill>
                <a:latin typeface="+mj-lt"/>
                <a:cs typeface="Arial" panose="020B0604020202020204" pitchFamily="34" charset="0"/>
              </a:rPr>
              <a:t>thường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có</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hai</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trường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hợp</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chính</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như</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sau</a:t>
            </a:r>
            <a:r>
              <a:rPr lang="en-US" sz="1600" dirty="0">
                <a:solidFill>
                  <a:srgbClr val="002060"/>
                </a:solidFill>
                <a:latin typeface="+mj-lt"/>
                <a:cs typeface="Arial" panose="020B0604020202020204" pitchFamily="34" charset="0"/>
              </a:rPr>
              <a:t>:</a:t>
            </a:r>
          </a:p>
          <a:p>
            <a:pPr algn="just"/>
            <a:r>
              <a:rPr lang="en-US" sz="1600" b="1" dirty="0">
                <a:solidFill>
                  <a:srgbClr val="002060"/>
                </a:solidFill>
                <a:latin typeface="+mj-lt"/>
                <a:cs typeface="Arial" panose="020B0604020202020204" pitchFamily="34" charset="0"/>
              </a:rPr>
              <a:t>(1) Trường </a:t>
            </a:r>
            <a:r>
              <a:rPr lang="en-US" sz="1600" b="1" dirty="0" err="1">
                <a:solidFill>
                  <a:srgbClr val="002060"/>
                </a:solidFill>
                <a:latin typeface="+mj-lt"/>
                <a:cs typeface="Arial" panose="020B0604020202020204" pitchFamily="34" charset="0"/>
              </a:rPr>
              <a:t>hợp</a:t>
            </a:r>
            <a:r>
              <a:rPr lang="en-US" sz="1600" b="1" dirty="0">
                <a:solidFill>
                  <a:srgbClr val="002060"/>
                </a:solidFill>
                <a:latin typeface="+mj-lt"/>
                <a:cs typeface="Arial" panose="020B0604020202020204" pitchFamily="34" charset="0"/>
              </a:rPr>
              <a:t> </a:t>
            </a:r>
            <a:r>
              <a:rPr lang="en-US" sz="1600" b="1" dirty="0" err="1">
                <a:solidFill>
                  <a:srgbClr val="002060"/>
                </a:solidFill>
                <a:latin typeface="+mj-lt"/>
                <a:cs typeface="Arial" panose="020B0604020202020204" pitchFamily="34" charset="0"/>
              </a:rPr>
              <a:t>vùng</a:t>
            </a:r>
            <a:r>
              <a:rPr lang="en-US" sz="1600" b="1" dirty="0">
                <a:solidFill>
                  <a:srgbClr val="002060"/>
                </a:solidFill>
                <a:latin typeface="+mj-lt"/>
                <a:cs typeface="Arial" panose="020B0604020202020204" pitchFamily="34" charset="0"/>
              </a:rPr>
              <a:t> promoter </a:t>
            </a:r>
            <a:r>
              <a:rPr lang="en-US" sz="1600" b="1" dirty="0" err="1">
                <a:solidFill>
                  <a:srgbClr val="002060"/>
                </a:solidFill>
                <a:latin typeface="+mj-lt"/>
                <a:cs typeface="Arial" panose="020B0604020202020204" pitchFamily="34" charset="0"/>
              </a:rPr>
              <a:t>bị</a:t>
            </a:r>
            <a:r>
              <a:rPr lang="en-US" sz="1600" b="1" dirty="0">
                <a:solidFill>
                  <a:srgbClr val="002060"/>
                </a:solidFill>
                <a:latin typeface="+mj-lt"/>
                <a:cs typeface="Arial" panose="020B0604020202020204" pitchFamily="34" charset="0"/>
              </a:rPr>
              <a:t> methyl </a:t>
            </a:r>
            <a:r>
              <a:rPr lang="en-US" sz="1600" b="1" dirty="0" err="1">
                <a:solidFill>
                  <a:srgbClr val="002060"/>
                </a:solidFill>
                <a:latin typeface="+mj-lt"/>
                <a:cs typeface="Arial" panose="020B0604020202020204" pitchFamily="34" charset="0"/>
              </a:rPr>
              <a:t>hóa</a:t>
            </a:r>
            <a:r>
              <a:rPr lang="en-US" sz="1600" b="1" dirty="0">
                <a:solidFill>
                  <a:srgbClr val="002060"/>
                </a:solidFill>
                <a:latin typeface="+mj-lt"/>
                <a:cs typeface="Arial" panose="020B0604020202020204" pitchFamily="34" charset="0"/>
              </a:rPr>
              <a:t>: </a:t>
            </a:r>
            <a:r>
              <a:rPr lang="en-US" sz="1600" dirty="0">
                <a:solidFill>
                  <a:srgbClr val="002060"/>
                </a:solidFill>
                <a:latin typeface="+mj-lt"/>
                <a:cs typeface="Arial" panose="020B0604020202020204" pitchFamily="34" charset="0"/>
              </a:rPr>
              <a:t>Sự methyl </a:t>
            </a:r>
            <a:r>
              <a:rPr lang="en-US" sz="1600" dirty="0" err="1">
                <a:solidFill>
                  <a:srgbClr val="002060"/>
                </a:solidFill>
                <a:latin typeface="+mj-lt"/>
                <a:cs typeface="Arial" panose="020B0604020202020204" pitchFamily="34" charset="0"/>
              </a:rPr>
              <a:t>hóa</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vùng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này</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có</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thể</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cản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trở</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sự</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tương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tác</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của</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các</a:t>
            </a:r>
            <a:r>
              <a:rPr lang="en-US" sz="1600" dirty="0">
                <a:solidFill>
                  <a:srgbClr val="002060"/>
                </a:solidFill>
                <a:latin typeface="+mj-lt"/>
                <a:cs typeface="Arial" panose="020B0604020202020204" pitchFamily="34" charset="0"/>
              </a:rPr>
              <a:t> protein </a:t>
            </a:r>
            <a:r>
              <a:rPr lang="en-US" sz="1600" dirty="0" err="1">
                <a:solidFill>
                  <a:srgbClr val="002060"/>
                </a:solidFill>
                <a:latin typeface="+mj-lt"/>
                <a:cs typeface="Arial" panose="020B0604020202020204" pitchFamily="34" charset="0"/>
              </a:rPr>
              <a:t>đóng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vai</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trò</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điều</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hòa</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phiên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mã</a:t>
            </a:r>
            <a:r>
              <a:rPr lang="en-US" sz="1600" dirty="0">
                <a:solidFill>
                  <a:srgbClr val="002060"/>
                </a:solidFill>
                <a:latin typeface="+mj-lt"/>
                <a:cs typeface="Arial" panose="020B0604020202020204" pitchFamily="34" charset="0"/>
              </a:rPr>
              <a:t> (TF = transcription factor) </a:t>
            </a:r>
            <a:r>
              <a:rPr lang="en-US" sz="1600" dirty="0" err="1">
                <a:solidFill>
                  <a:srgbClr val="002060"/>
                </a:solidFill>
                <a:latin typeface="+mj-lt"/>
                <a:cs typeface="Arial" panose="020B0604020202020204" pitchFamily="34" charset="0"/>
              </a:rPr>
              <a:t>hoặc</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các</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yếu</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tố</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ức</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chế</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phiên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mã</a:t>
            </a:r>
            <a:r>
              <a:rPr lang="en-US" sz="1600" dirty="0">
                <a:solidFill>
                  <a:srgbClr val="002060"/>
                </a:solidFill>
                <a:latin typeface="+mj-lt"/>
                <a:cs typeface="Arial" panose="020B0604020202020204" pitchFamily="34" charset="0"/>
              </a:rPr>
              <a:t> (repressor). </a:t>
            </a:r>
            <a:r>
              <a:rPr lang="en-US" sz="1600" dirty="0" err="1">
                <a:solidFill>
                  <a:srgbClr val="002060"/>
                </a:solidFill>
                <a:latin typeface="+mj-lt"/>
                <a:cs typeface="Arial" panose="020B0604020202020204" pitchFamily="34" charset="0"/>
              </a:rPr>
              <a:t>Từ</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đó</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ảnh</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hưởng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đến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quá</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trình</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phiên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mã</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phía</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sau</a:t>
            </a:r>
            <a:r>
              <a:rPr lang="en-US" sz="1600" dirty="0">
                <a:solidFill>
                  <a:srgbClr val="002060"/>
                </a:solidFill>
                <a:latin typeface="+mj-lt"/>
                <a:cs typeface="Arial" panose="020B0604020202020204" pitchFamily="34" charset="0"/>
              </a:rPr>
              <a:t>.</a:t>
            </a:r>
          </a:p>
          <a:p>
            <a:pPr algn="just"/>
            <a:r>
              <a:rPr lang="en-US" sz="1600" b="1" dirty="0">
                <a:solidFill>
                  <a:srgbClr val="002060"/>
                </a:solidFill>
                <a:latin typeface="+mj-lt"/>
                <a:cs typeface="Arial" panose="020B0604020202020204" pitchFamily="34" charset="0"/>
              </a:rPr>
              <a:t>(2) Trường </a:t>
            </a:r>
            <a:r>
              <a:rPr lang="en-US" sz="1600" b="1" dirty="0" err="1">
                <a:solidFill>
                  <a:srgbClr val="002060"/>
                </a:solidFill>
                <a:latin typeface="+mj-lt"/>
                <a:cs typeface="Arial" panose="020B0604020202020204" pitchFamily="34" charset="0"/>
              </a:rPr>
              <a:t>hợp</a:t>
            </a:r>
            <a:r>
              <a:rPr lang="en-US" sz="1600" b="1" dirty="0">
                <a:solidFill>
                  <a:srgbClr val="002060"/>
                </a:solidFill>
                <a:latin typeface="+mj-lt"/>
                <a:cs typeface="Arial" panose="020B0604020202020204" pitchFamily="34" charset="0"/>
              </a:rPr>
              <a:t> </a:t>
            </a:r>
            <a:r>
              <a:rPr lang="en-US" sz="1600" b="1" dirty="0" err="1">
                <a:solidFill>
                  <a:srgbClr val="002060"/>
                </a:solidFill>
                <a:latin typeface="+mj-lt"/>
                <a:cs typeface="Arial" panose="020B0604020202020204" pitchFamily="34" charset="0"/>
              </a:rPr>
              <a:t>vùng</a:t>
            </a:r>
            <a:r>
              <a:rPr lang="en-US" sz="1600" b="1" dirty="0">
                <a:solidFill>
                  <a:srgbClr val="002060"/>
                </a:solidFill>
                <a:latin typeface="+mj-lt"/>
                <a:cs typeface="Arial" panose="020B0604020202020204" pitchFamily="34" charset="0"/>
              </a:rPr>
              <a:t> gene body </a:t>
            </a:r>
            <a:r>
              <a:rPr lang="en-US" sz="1600" b="1" dirty="0" err="1">
                <a:solidFill>
                  <a:srgbClr val="002060"/>
                </a:solidFill>
                <a:latin typeface="+mj-lt"/>
                <a:cs typeface="Arial" panose="020B0604020202020204" pitchFamily="34" charset="0"/>
              </a:rPr>
              <a:t>bị</a:t>
            </a:r>
            <a:r>
              <a:rPr lang="en-US" sz="1600" b="1" dirty="0">
                <a:solidFill>
                  <a:srgbClr val="002060"/>
                </a:solidFill>
                <a:latin typeface="+mj-lt"/>
                <a:cs typeface="Arial" panose="020B0604020202020204" pitchFamily="34" charset="0"/>
              </a:rPr>
              <a:t> methyl </a:t>
            </a:r>
            <a:r>
              <a:rPr lang="en-US" sz="1600" b="1" dirty="0" err="1">
                <a:solidFill>
                  <a:srgbClr val="002060"/>
                </a:solidFill>
                <a:latin typeface="+mj-lt"/>
                <a:cs typeface="Arial" panose="020B0604020202020204" pitchFamily="34" charset="0"/>
              </a:rPr>
              <a:t>hóa</a:t>
            </a:r>
            <a:r>
              <a:rPr lang="en-US" sz="1600" b="1"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Ảnh</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hưởng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của</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việc</a:t>
            </a:r>
            <a:r>
              <a:rPr lang="en-US" sz="1600" dirty="0">
                <a:solidFill>
                  <a:srgbClr val="002060"/>
                </a:solidFill>
                <a:latin typeface="+mj-lt"/>
                <a:cs typeface="Arial" panose="020B0604020202020204" pitchFamily="34" charset="0"/>
              </a:rPr>
              <a:t> methyl </a:t>
            </a:r>
            <a:r>
              <a:rPr lang="en-US" sz="1600" dirty="0" err="1">
                <a:solidFill>
                  <a:srgbClr val="002060"/>
                </a:solidFill>
                <a:latin typeface="+mj-lt"/>
                <a:cs typeface="Arial" panose="020B0604020202020204" pitchFamily="34" charset="0"/>
              </a:rPr>
              <a:t>hóa</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vùng</a:t>
            </a:r>
            <a:r>
              <a:rPr lang="en-US" sz="1600" dirty="0">
                <a:solidFill>
                  <a:srgbClr val="002060"/>
                </a:solidFill>
                <a:latin typeface="+mj-lt"/>
                <a:cs typeface="Arial" panose="020B0604020202020204" pitchFamily="34" charset="0"/>
              </a:rPr>
              <a:t> gene body </a:t>
            </a:r>
            <a:r>
              <a:rPr lang="en-US" sz="1600" dirty="0" err="1">
                <a:solidFill>
                  <a:srgbClr val="002060"/>
                </a:solidFill>
                <a:latin typeface="+mj-lt"/>
                <a:cs typeface="Arial" panose="020B0604020202020204" pitchFamily="34" charset="0"/>
              </a:rPr>
              <a:t>vẫn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chưa</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được</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hiểu</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rõ</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hoàn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toàn</a:t>
            </a:r>
            <a:r>
              <a:rPr lang="en-US" sz="1600" dirty="0">
                <a:solidFill>
                  <a:srgbClr val="002060"/>
                </a:solidFill>
                <a:latin typeface="+mj-lt"/>
                <a:cs typeface="Arial" panose="020B0604020202020204" pitchFamily="34" charset="0"/>
              </a:rPr>
              <a:t>. Tuy </a:t>
            </a:r>
            <a:r>
              <a:rPr lang="en-US" sz="1600" dirty="0" err="1">
                <a:solidFill>
                  <a:srgbClr val="002060"/>
                </a:solidFill>
                <a:latin typeface="+mj-lt"/>
                <a:cs typeface="Arial" panose="020B0604020202020204" pitchFamily="34" charset="0"/>
              </a:rPr>
              <a:t>vậy</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một</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số</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nghiên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cứu</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trên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thực</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vật</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tìm</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thấy</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sự</a:t>
            </a:r>
            <a:r>
              <a:rPr lang="en-US" sz="1600" dirty="0">
                <a:solidFill>
                  <a:srgbClr val="002060"/>
                </a:solidFill>
                <a:latin typeface="+mj-lt"/>
                <a:cs typeface="Arial" panose="020B0604020202020204" pitchFamily="34" charset="0"/>
              </a:rPr>
              <a:t> methyl </a:t>
            </a:r>
            <a:r>
              <a:rPr lang="en-US" sz="1600" dirty="0" err="1">
                <a:solidFill>
                  <a:srgbClr val="002060"/>
                </a:solidFill>
                <a:latin typeface="+mj-lt"/>
                <a:cs typeface="Arial" panose="020B0604020202020204" pitchFamily="34" charset="0"/>
              </a:rPr>
              <a:t>hóa</a:t>
            </a:r>
            <a:r>
              <a:rPr lang="en-US" sz="1600" dirty="0">
                <a:solidFill>
                  <a:srgbClr val="002060"/>
                </a:solidFill>
                <a:latin typeface="+mj-lt"/>
                <a:cs typeface="Arial" panose="020B0604020202020204" pitchFamily="34" charset="0"/>
              </a:rPr>
              <a:t> ở </a:t>
            </a:r>
            <a:r>
              <a:rPr lang="en-US" sz="1600" dirty="0" err="1">
                <a:solidFill>
                  <a:srgbClr val="002060"/>
                </a:solidFill>
                <a:latin typeface="+mj-lt"/>
                <a:cs typeface="Arial" panose="020B0604020202020204" pitchFamily="34" charset="0"/>
              </a:rPr>
              <a:t>vùng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này</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thường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xuất</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hiện</a:t>
            </a:r>
            <a:r>
              <a:rPr lang="en-US" sz="1600" dirty="0">
                <a:solidFill>
                  <a:srgbClr val="002060"/>
                </a:solidFill>
                <a:latin typeface="+mj-lt"/>
                <a:cs typeface="Arial" panose="020B0604020202020204" pitchFamily="34" charset="0"/>
              </a:rPr>
              <a:t> ở </a:t>
            </a:r>
            <a:r>
              <a:rPr lang="en-US" sz="1600" dirty="0" err="1">
                <a:solidFill>
                  <a:srgbClr val="002060"/>
                </a:solidFill>
                <a:latin typeface="+mj-lt"/>
                <a:cs typeface="Arial" panose="020B0604020202020204" pitchFamily="34" charset="0"/>
              </a:rPr>
              <a:t>các</a:t>
            </a:r>
            <a:r>
              <a:rPr lang="en-US" sz="1600" dirty="0">
                <a:solidFill>
                  <a:srgbClr val="002060"/>
                </a:solidFill>
                <a:latin typeface="+mj-lt"/>
                <a:cs typeface="Arial" panose="020B0604020202020204" pitchFamily="34" charset="0"/>
              </a:rPr>
              <a:t> gene </a:t>
            </a:r>
            <a:r>
              <a:rPr lang="en-US" sz="1600" dirty="0" err="1">
                <a:solidFill>
                  <a:srgbClr val="002060"/>
                </a:solidFill>
                <a:latin typeface="+mj-lt"/>
                <a:cs typeface="Arial" panose="020B0604020202020204" pitchFamily="34" charset="0"/>
              </a:rPr>
              <a:t>biểu</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hiện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liên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tục</a:t>
            </a:r>
            <a:r>
              <a:rPr lang="en-US" sz="1600" dirty="0">
                <a:solidFill>
                  <a:srgbClr val="002060"/>
                </a:solidFill>
                <a:latin typeface="+mj-lt"/>
                <a:cs typeface="Arial" panose="020B0604020202020204" pitchFamily="34" charset="0"/>
              </a:rPr>
              <a:t> (constitutively expressed genes) </a:t>
            </a:r>
            <a:r>
              <a:rPr lang="en-US" sz="1600" dirty="0" err="1">
                <a:solidFill>
                  <a:srgbClr val="002060"/>
                </a:solidFill>
                <a:latin typeface="+mj-lt"/>
                <a:cs typeface="Arial" panose="020B0604020202020204" pitchFamily="34" charset="0"/>
              </a:rPr>
              <a:t>và</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đề</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xuất</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rằng</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có</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thể</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việc</a:t>
            </a:r>
            <a:r>
              <a:rPr lang="en-US" sz="1600" dirty="0">
                <a:solidFill>
                  <a:srgbClr val="002060"/>
                </a:solidFill>
                <a:latin typeface="+mj-lt"/>
                <a:cs typeface="Arial" panose="020B0604020202020204" pitchFamily="34" charset="0"/>
              </a:rPr>
              <a:t> methyl </a:t>
            </a:r>
            <a:r>
              <a:rPr lang="en-US" sz="1600" dirty="0" err="1">
                <a:solidFill>
                  <a:srgbClr val="002060"/>
                </a:solidFill>
                <a:latin typeface="+mj-lt"/>
                <a:cs typeface="Arial" panose="020B0604020202020204" pitchFamily="34" charset="0"/>
              </a:rPr>
              <a:t>hóa</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giúp</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đảm</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bảo</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tính</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phiên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mã</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ổn</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định</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của</a:t>
            </a:r>
            <a:r>
              <a:rPr lang="en-US" sz="1600" dirty="0">
                <a:solidFill>
                  <a:srgbClr val="002060"/>
                </a:solidFill>
                <a:latin typeface="+mj-lt"/>
                <a:cs typeface="Arial" panose="020B0604020202020204" pitchFamily="34" charset="0"/>
              </a:rPr>
              <a:t> </a:t>
            </a:r>
            <a:r>
              <a:rPr lang="en-US" sz="1600" dirty="0" err="1">
                <a:solidFill>
                  <a:srgbClr val="002060"/>
                </a:solidFill>
                <a:latin typeface="+mj-lt"/>
                <a:cs typeface="Arial" panose="020B0604020202020204" pitchFamily="34" charset="0"/>
              </a:rPr>
              <a:t>các</a:t>
            </a:r>
            <a:r>
              <a:rPr lang="en-US" sz="1600" dirty="0">
                <a:solidFill>
                  <a:srgbClr val="002060"/>
                </a:solidFill>
                <a:latin typeface="+mj-lt"/>
                <a:cs typeface="Arial" panose="020B0604020202020204" pitchFamily="34" charset="0"/>
              </a:rPr>
              <a:t> gene </a:t>
            </a:r>
            <a:r>
              <a:rPr lang="en-US" sz="1600" dirty="0" err="1">
                <a:solidFill>
                  <a:srgbClr val="002060"/>
                </a:solidFill>
                <a:latin typeface="+mj-lt"/>
                <a:cs typeface="Arial" panose="020B0604020202020204" pitchFamily="34" charset="0"/>
              </a:rPr>
              <a:t>này</a:t>
            </a:r>
            <a:r>
              <a:rPr lang="en-US" sz="1600" dirty="0">
                <a:solidFill>
                  <a:srgbClr val="002060"/>
                </a:solidFill>
                <a:latin typeface="+mj-lt"/>
                <a:cs typeface="Arial" panose="020B0604020202020204" pitchFamily="34" charset="0"/>
              </a:rPr>
              <a:t>.</a:t>
            </a:r>
            <a:endParaRPr lang="en-SG" sz="1600" b="1" dirty="0">
              <a:solidFill>
                <a:srgbClr val="002060"/>
              </a:solidFill>
              <a:latin typeface="+mj-lt"/>
              <a:cs typeface="Arial" panose="020B0604020202020204" pitchFamily="34" charset="0"/>
            </a:endParaRPr>
          </a:p>
        </p:txBody>
      </p:sp>
      <p:grpSp>
        <p:nvGrpSpPr>
          <p:cNvPr id="7" name="Group 6">
            <a:extLst>
              <a:ext uri="{FF2B5EF4-FFF2-40B4-BE49-F238E27FC236}">
                <a16:creationId xmlns:a16="http://schemas.microsoft.com/office/drawing/2014/main" id="{2CBBD877-99FE-64F0-C3FC-CAF1B563CFCF}"/>
              </a:ext>
            </a:extLst>
          </p:cNvPr>
          <p:cNvGrpSpPr/>
          <p:nvPr/>
        </p:nvGrpSpPr>
        <p:grpSpPr>
          <a:xfrm>
            <a:off x="160399" y="1582505"/>
            <a:ext cx="8064150" cy="4932915"/>
            <a:chOff x="84620" y="1576204"/>
            <a:chExt cx="8064150" cy="4932915"/>
          </a:xfrm>
        </p:grpSpPr>
        <p:pic>
          <p:nvPicPr>
            <p:cNvPr id="1026" name="Picture 2" descr="Fig. 4">
              <a:extLst>
                <a:ext uri="{FF2B5EF4-FFF2-40B4-BE49-F238E27FC236}">
                  <a16:creationId xmlns:a16="http://schemas.microsoft.com/office/drawing/2014/main" id="{9A955F72-43B6-3E56-277C-1C7816B64BC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b="25967"/>
            <a:stretch/>
          </p:blipFill>
          <p:spPr bwMode="auto">
            <a:xfrm>
              <a:off x="84620" y="1576204"/>
              <a:ext cx="8064150" cy="455349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68414F8-3A6A-D1D9-2BC9-7C996486F87D}"/>
                </a:ext>
              </a:extLst>
            </p:cNvPr>
            <p:cNvSpPr txBox="1"/>
            <p:nvPr/>
          </p:nvSpPr>
          <p:spPr>
            <a:xfrm>
              <a:off x="2465344" y="6262898"/>
              <a:ext cx="3302702" cy="246221"/>
            </a:xfrm>
            <a:prstGeom prst="rect">
              <a:avLst/>
            </a:prstGeom>
            <a:noFill/>
          </p:spPr>
          <p:txBody>
            <a:bodyPr wrap="square">
              <a:spAutoFit/>
            </a:bodyPr>
            <a:lstStyle/>
            <a:p>
              <a:pPr algn="ctr"/>
              <a:r>
                <a:rPr lang="en-SG" sz="1000" dirty="0" err="1">
                  <a:solidFill>
                    <a:srgbClr val="002060"/>
                  </a:solidFill>
                  <a:latin typeface="+mj-lt"/>
                </a:rPr>
                <a:t>Nguồn</a:t>
              </a:r>
              <a:r>
                <a:rPr lang="en-SG" sz="1000" dirty="0">
                  <a:solidFill>
                    <a:srgbClr val="002060"/>
                  </a:solidFill>
                  <a:latin typeface="+mj-lt"/>
                </a:rPr>
                <a:t>: </a:t>
              </a:r>
              <a:r>
                <a:rPr lang="en-SG" sz="1000" b="0" i="0" dirty="0">
                  <a:solidFill>
                    <a:srgbClr val="002060"/>
                  </a:solidFill>
                  <a:effectLst/>
                  <a:latin typeface="+mj-lt"/>
                </a:rPr>
                <a:t>https://doi.org/10.1007/s00299-024-03216-9</a:t>
              </a:r>
              <a:endParaRPr lang="en-SG" sz="1000" dirty="0">
                <a:solidFill>
                  <a:srgbClr val="002060"/>
                </a:solidFill>
                <a:latin typeface="+mj-lt"/>
              </a:endParaRPr>
            </a:p>
          </p:txBody>
        </p:sp>
      </p:grpSp>
      <p:grpSp>
        <p:nvGrpSpPr>
          <p:cNvPr id="8" name="Group 7">
            <a:extLst>
              <a:ext uri="{FF2B5EF4-FFF2-40B4-BE49-F238E27FC236}">
                <a16:creationId xmlns:a16="http://schemas.microsoft.com/office/drawing/2014/main" id="{C9412EE2-FB72-850B-B224-2486EE0BEDE8}"/>
              </a:ext>
            </a:extLst>
          </p:cNvPr>
          <p:cNvGrpSpPr/>
          <p:nvPr/>
        </p:nvGrpSpPr>
        <p:grpSpPr>
          <a:xfrm>
            <a:off x="0" y="-14027"/>
            <a:ext cx="12192000" cy="855639"/>
            <a:chOff x="0" y="-14027"/>
            <a:chExt cx="12192000" cy="855639"/>
          </a:xfrm>
        </p:grpSpPr>
        <p:sp>
          <p:nvSpPr>
            <p:cNvPr id="9" name="Rectangle 8">
              <a:extLst>
                <a:ext uri="{FF2B5EF4-FFF2-40B4-BE49-F238E27FC236}">
                  <a16:creationId xmlns:a16="http://schemas.microsoft.com/office/drawing/2014/main" id="{2148A378-B9F6-CC1B-8D68-CA774E0DD00B}"/>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A8043E61-D90F-24A9-5E8B-60A3058B80C1}"/>
                </a:ext>
              </a:extLst>
            </p:cNvPr>
            <p:cNvSpPr txBox="1"/>
            <p:nvPr/>
          </p:nvSpPr>
          <p:spPr>
            <a:xfrm>
              <a:off x="1" y="83548"/>
              <a:ext cx="12191999" cy="523220"/>
            </a:xfrm>
            <a:prstGeom prst="rect">
              <a:avLst/>
            </a:prstGeom>
            <a:noFill/>
          </p:spPr>
          <p:txBody>
            <a:bodyPr wrap="square">
              <a:spAutoFit/>
            </a:bodyPr>
            <a:lstStyle/>
            <a:p>
              <a:pPr marL="0" indent="0" algn="ctr">
                <a:buNone/>
              </a:pPr>
              <a:r>
                <a:rPr lang="vi-VN" altLang="en-US" sz="2800" b="1" dirty="0">
                  <a:solidFill>
                    <a:srgbClr val="990000"/>
                  </a:solidFill>
                  <a:latin typeface="Aptos Display" panose="020B0004020202020204" pitchFamily="34" charset="0"/>
                  <a:cs typeface="Arial" panose="020B0604020202020204" pitchFamily="34" charset="0"/>
                </a:rPr>
                <a:t>Chủ đề 1.3. Ảnh hưởng của DNA methylation lên điều hòa phiên mã ở thực vật</a:t>
              </a:r>
            </a:p>
          </p:txBody>
        </p:sp>
      </p:grpSp>
    </p:spTree>
    <p:extLst>
      <p:ext uri="{BB962C8B-B14F-4D97-AF65-F5344CB8AC3E}">
        <p14:creationId xmlns:p14="http://schemas.microsoft.com/office/powerpoint/2010/main" val="5307615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68355742-4DB1-D274-4F53-705454FB0EC5}"/>
              </a:ext>
            </a:extLst>
          </p:cNvPr>
          <p:cNvSpPr txBox="1"/>
          <p:nvPr/>
        </p:nvSpPr>
        <p:spPr>
          <a:xfrm>
            <a:off x="0" y="1246831"/>
            <a:ext cx="12192000" cy="430887"/>
          </a:xfrm>
          <a:prstGeom prst="rect">
            <a:avLst/>
          </a:prstGeom>
          <a:noFill/>
          <a:ln>
            <a:noFill/>
          </a:ln>
        </p:spPr>
        <p:txBody>
          <a:bodyPr wrap="square">
            <a:spAutoFit/>
          </a:bodyPr>
          <a:lstStyle/>
          <a:p>
            <a:pPr algn="ctr"/>
            <a:r>
              <a:rPr lang="en-SG" sz="2200" b="1" i="1" dirty="0" err="1">
                <a:solidFill>
                  <a:srgbClr val="002060"/>
                </a:solidFill>
                <a:latin typeface="Aptos Display" panose="020B0004020202020204" pitchFamily="34" charset="0"/>
                <a:cs typeface="Arial" panose="020B0604020202020204" pitchFamily="34" charset="0"/>
              </a:rPr>
              <a:t>Ví</a:t>
            </a:r>
            <a:r>
              <a:rPr lang="en-SG" sz="2200" b="1" i="1" dirty="0">
                <a:solidFill>
                  <a:srgbClr val="002060"/>
                </a:solidFill>
                <a:latin typeface="Aptos Display" panose="020B0004020202020204" pitchFamily="34" charset="0"/>
                <a:cs typeface="Arial" panose="020B0604020202020204" pitchFamily="34" charset="0"/>
              </a:rPr>
              <a:t> </a:t>
            </a:r>
            <a:r>
              <a:rPr lang="en-SG" sz="2200" b="1" i="1" dirty="0" err="1">
                <a:solidFill>
                  <a:srgbClr val="002060"/>
                </a:solidFill>
                <a:latin typeface="Aptos Display" panose="020B0004020202020204" pitchFamily="34" charset="0"/>
                <a:cs typeface="Arial" panose="020B0604020202020204" pitchFamily="34" charset="0"/>
              </a:rPr>
              <a:t>dụ</a:t>
            </a:r>
            <a:r>
              <a:rPr lang="en-SG" sz="2200" b="1" i="1" dirty="0">
                <a:solidFill>
                  <a:srgbClr val="002060"/>
                </a:solidFill>
                <a:latin typeface="Aptos Display" panose="020B0004020202020204" pitchFamily="34" charset="0"/>
                <a:cs typeface="Arial" panose="020B0604020202020204" pitchFamily="34" charset="0"/>
              </a:rPr>
              <a:t> </a:t>
            </a:r>
            <a:r>
              <a:rPr lang="en-SG" sz="2200" b="1" i="1" dirty="0" err="1">
                <a:solidFill>
                  <a:srgbClr val="002060"/>
                </a:solidFill>
                <a:latin typeface="Aptos Display" panose="020B0004020202020204" pitchFamily="34" charset="0"/>
                <a:cs typeface="Arial" panose="020B0604020202020204" pitchFamily="34" charset="0"/>
              </a:rPr>
              <a:t>về</a:t>
            </a:r>
            <a:r>
              <a:rPr lang="en-SG" sz="2200" b="1" i="1" dirty="0">
                <a:solidFill>
                  <a:srgbClr val="002060"/>
                </a:solidFill>
                <a:latin typeface="Aptos Display" panose="020B0004020202020204" pitchFamily="34" charset="0"/>
                <a:cs typeface="Arial" panose="020B0604020202020204" pitchFamily="34" charset="0"/>
              </a:rPr>
              <a:t> </a:t>
            </a:r>
            <a:r>
              <a:rPr lang="en-US" sz="2200" b="1" i="1" dirty="0">
                <a:solidFill>
                  <a:srgbClr val="002060"/>
                </a:solidFill>
                <a:latin typeface="Aptos Display" panose="020B0004020202020204" pitchFamily="34" charset="0"/>
                <a:cs typeface="Arial" panose="020B0604020202020204" pitchFamily="34" charset="0"/>
              </a:rPr>
              <a:t>ả</a:t>
            </a:r>
            <a:r>
              <a:rPr lang="vi-VN" sz="2200" b="1" i="1" dirty="0">
                <a:solidFill>
                  <a:srgbClr val="002060"/>
                </a:solidFill>
                <a:latin typeface="Aptos Display" panose="020B0004020202020204" pitchFamily="34" charset="0"/>
                <a:cs typeface="Arial" panose="020B0604020202020204" pitchFamily="34" charset="0"/>
              </a:rPr>
              <a:t>nh hưởng của DNA methylation lên điều hòa phiên mã ở thực vật</a:t>
            </a:r>
            <a:r>
              <a:rPr lang="en-SG" sz="2200" b="1" i="1" dirty="0">
                <a:solidFill>
                  <a:srgbClr val="002060"/>
                </a:solidFill>
                <a:latin typeface="Aptos Display" panose="020B00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278FB40E-AD19-1024-A14F-E336E8DD7A28}"/>
              </a:ext>
            </a:extLst>
          </p:cNvPr>
          <p:cNvSpPr txBox="1"/>
          <p:nvPr/>
        </p:nvSpPr>
        <p:spPr>
          <a:xfrm>
            <a:off x="620439" y="4845653"/>
            <a:ext cx="10951119" cy="1785104"/>
          </a:xfrm>
          <a:prstGeom prst="rect">
            <a:avLst/>
          </a:prstGeom>
          <a:noFill/>
        </p:spPr>
        <p:txBody>
          <a:bodyPr wrap="square">
            <a:spAutoFit/>
          </a:bodyPr>
          <a:lstStyle/>
          <a:p>
            <a:pPr algn="just"/>
            <a:r>
              <a:rPr lang="en-SG" sz="2200" dirty="0">
                <a:solidFill>
                  <a:srgbClr val="002060"/>
                </a:solidFill>
                <a:latin typeface="Aptos Display" panose="020B0004020202020204" pitchFamily="34" charset="0"/>
              </a:rPr>
              <a:t>Ở </a:t>
            </a:r>
            <a:r>
              <a:rPr lang="en-SG" sz="2200" dirty="0" err="1">
                <a:solidFill>
                  <a:srgbClr val="002060"/>
                </a:solidFill>
                <a:latin typeface="Aptos Display" panose="020B0004020202020204" pitchFamily="34" charset="0"/>
              </a:rPr>
              <a:t>cà</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chua</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khi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trái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còn</a:t>
            </a:r>
            <a:r>
              <a:rPr lang="en-SG" sz="2200" dirty="0">
                <a:solidFill>
                  <a:srgbClr val="002060"/>
                </a:solidFill>
                <a:latin typeface="Aptos Display" panose="020B0004020202020204" pitchFamily="34" charset="0"/>
              </a:rPr>
              <a:t> non, </a:t>
            </a:r>
            <a:r>
              <a:rPr lang="en-SG" sz="2200" dirty="0" err="1">
                <a:solidFill>
                  <a:srgbClr val="002060"/>
                </a:solidFill>
                <a:latin typeface="Aptos Display" panose="020B0004020202020204" pitchFamily="34" charset="0"/>
              </a:rPr>
              <a:t>vùng</a:t>
            </a:r>
            <a:r>
              <a:rPr lang="en-SG" sz="2200" dirty="0">
                <a:solidFill>
                  <a:srgbClr val="002060"/>
                </a:solidFill>
                <a:latin typeface="Aptos Display" panose="020B0004020202020204" pitchFamily="34" charset="0"/>
              </a:rPr>
              <a:t> DNA </a:t>
            </a:r>
            <a:r>
              <a:rPr lang="en-SG" sz="2200" dirty="0" err="1">
                <a:solidFill>
                  <a:srgbClr val="002060"/>
                </a:solidFill>
                <a:latin typeface="Aptos Display" panose="020B0004020202020204" pitchFamily="34" charset="0"/>
              </a:rPr>
              <a:t>thuộc</a:t>
            </a:r>
            <a:r>
              <a:rPr lang="en-SG" sz="2200" dirty="0">
                <a:solidFill>
                  <a:srgbClr val="002060"/>
                </a:solidFill>
                <a:latin typeface="Aptos Display" panose="020B0004020202020204" pitchFamily="34" charset="0"/>
              </a:rPr>
              <a:t> promoter </a:t>
            </a:r>
            <a:r>
              <a:rPr lang="en-SG" sz="2200" dirty="0" err="1">
                <a:solidFill>
                  <a:srgbClr val="002060"/>
                </a:solidFill>
                <a:latin typeface="Aptos Display" panose="020B0004020202020204" pitchFamily="34" charset="0"/>
              </a:rPr>
              <a:t>của</a:t>
            </a:r>
            <a:r>
              <a:rPr lang="en-SG" sz="2200" dirty="0">
                <a:solidFill>
                  <a:srgbClr val="002060"/>
                </a:solidFill>
                <a:latin typeface="Aptos Display" panose="020B0004020202020204" pitchFamily="34" charset="0"/>
              </a:rPr>
              <a:t> gene </a:t>
            </a:r>
            <a:r>
              <a:rPr lang="en-SG" sz="2200" i="1" dirty="0">
                <a:solidFill>
                  <a:srgbClr val="002060"/>
                </a:solidFill>
                <a:latin typeface="Aptos Display" panose="020B0004020202020204" pitchFamily="34" charset="0"/>
              </a:rPr>
              <a:t>COLOURLESS NON-RIPENING </a:t>
            </a:r>
            <a:r>
              <a:rPr lang="en-SG" sz="2200" dirty="0">
                <a:solidFill>
                  <a:srgbClr val="002060"/>
                </a:solidFill>
                <a:latin typeface="Aptos Display" panose="020B0004020202020204" pitchFamily="34" charset="0"/>
              </a:rPr>
              <a:t>(</a:t>
            </a:r>
            <a:r>
              <a:rPr lang="en-SG" sz="2200" i="1" dirty="0">
                <a:solidFill>
                  <a:srgbClr val="002060"/>
                </a:solidFill>
                <a:latin typeface="Aptos Display" panose="020B0004020202020204" pitchFamily="34" charset="0"/>
              </a:rPr>
              <a:t>CNR</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bị</a:t>
            </a:r>
            <a:r>
              <a:rPr lang="en-SG" sz="2200" dirty="0">
                <a:solidFill>
                  <a:srgbClr val="002060"/>
                </a:solidFill>
                <a:latin typeface="Aptos Display" panose="020B0004020202020204" pitchFamily="34" charset="0"/>
              </a:rPr>
              <a:t> methyl </a:t>
            </a:r>
            <a:r>
              <a:rPr lang="en-SG" sz="2200" dirty="0" err="1">
                <a:solidFill>
                  <a:srgbClr val="002060"/>
                </a:solidFill>
                <a:latin typeface="Aptos Display" panose="020B0004020202020204" pitchFamily="34" charset="0"/>
              </a:rPr>
              <a:t>hóa</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ký</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hiệu</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bằng</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các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vòng</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tròn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đỏ</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có</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chữ</a:t>
            </a:r>
            <a:r>
              <a:rPr lang="en-SG" sz="2200" dirty="0">
                <a:solidFill>
                  <a:srgbClr val="002060"/>
                </a:solidFill>
                <a:latin typeface="Aptos Display" panose="020B0004020202020204" pitchFamily="34" charset="0"/>
              </a:rPr>
              <a:t> M). </a:t>
            </a:r>
            <a:r>
              <a:rPr lang="en-SG" sz="2200" dirty="0" err="1">
                <a:solidFill>
                  <a:srgbClr val="002060"/>
                </a:solidFill>
                <a:latin typeface="Aptos Display" panose="020B0004020202020204" pitchFamily="34" charset="0"/>
              </a:rPr>
              <a:t>Điều</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này</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cản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trở</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sự</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bám</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gắn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của</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yếu</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tố</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điều</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hòa</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phiên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mã</a:t>
            </a:r>
            <a:r>
              <a:rPr lang="en-SG" sz="2200" dirty="0">
                <a:solidFill>
                  <a:srgbClr val="002060"/>
                </a:solidFill>
                <a:latin typeface="Aptos Display" panose="020B0004020202020204" pitchFamily="34" charset="0"/>
              </a:rPr>
              <a:t> RIN (RIN transcription factor). Khi </a:t>
            </a:r>
            <a:r>
              <a:rPr lang="en-SG" sz="2200" dirty="0" err="1">
                <a:solidFill>
                  <a:srgbClr val="002060"/>
                </a:solidFill>
                <a:latin typeface="Aptos Display" panose="020B0004020202020204" pitchFamily="34" charset="0"/>
              </a:rPr>
              <a:t>trái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chuyển</a:t>
            </a:r>
            <a:r>
              <a:rPr lang="en-SG" sz="2200" dirty="0">
                <a:solidFill>
                  <a:srgbClr val="002060"/>
                </a:solidFill>
                <a:latin typeface="Aptos Display" panose="020B0004020202020204" pitchFamily="34" charset="0"/>
              </a:rPr>
              <a:t> sang </a:t>
            </a:r>
            <a:r>
              <a:rPr lang="en-SG" sz="2200" dirty="0" err="1">
                <a:solidFill>
                  <a:srgbClr val="002060"/>
                </a:solidFill>
                <a:latin typeface="Aptos Display" panose="020B0004020202020204" pitchFamily="34" charset="0"/>
              </a:rPr>
              <a:t>giai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đoạn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đủ</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già</a:t>
            </a:r>
            <a:r>
              <a:rPr lang="en-SG" sz="2200" dirty="0">
                <a:solidFill>
                  <a:srgbClr val="002060"/>
                </a:solidFill>
                <a:latin typeface="Aptos Display" panose="020B0004020202020204" pitchFamily="34" charset="0"/>
              </a:rPr>
              <a:t>, promoter </a:t>
            </a:r>
            <a:r>
              <a:rPr lang="en-SG" sz="2200" dirty="0" err="1">
                <a:solidFill>
                  <a:srgbClr val="002060"/>
                </a:solidFill>
                <a:latin typeface="Aptos Display" panose="020B0004020202020204" pitchFamily="34" charset="0"/>
              </a:rPr>
              <a:t>của</a:t>
            </a:r>
            <a:r>
              <a:rPr lang="en-SG" sz="2200" dirty="0">
                <a:solidFill>
                  <a:srgbClr val="002060"/>
                </a:solidFill>
                <a:latin typeface="Aptos Display" panose="020B0004020202020204" pitchFamily="34" charset="0"/>
              </a:rPr>
              <a:t> gene </a:t>
            </a:r>
            <a:r>
              <a:rPr lang="en-SG" sz="2200" i="1" dirty="0">
                <a:solidFill>
                  <a:srgbClr val="002060"/>
                </a:solidFill>
                <a:latin typeface="Aptos Display" panose="020B0004020202020204" pitchFamily="34" charset="0"/>
              </a:rPr>
              <a:t>CNR </a:t>
            </a:r>
            <a:r>
              <a:rPr lang="en-SG" sz="2200" dirty="0" err="1">
                <a:solidFill>
                  <a:srgbClr val="002060"/>
                </a:solidFill>
                <a:latin typeface="Aptos Display" panose="020B0004020202020204" pitchFamily="34" charset="0"/>
              </a:rPr>
              <a:t>bị</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khử</a:t>
            </a:r>
            <a:r>
              <a:rPr lang="en-SG" sz="2200" dirty="0">
                <a:solidFill>
                  <a:srgbClr val="002060"/>
                </a:solidFill>
                <a:latin typeface="Aptos Display" panose="020B0004020202020204" pitchFamily="34" charset="0"/>
              </a:rPr>
              <a:t> methyl </a:t>
            </a:r>
            <a:r>
              <a:rPr lang="en-SG" sz="2200" dirty="0" err="1">
                <a:solidFill>
                  <a:srgbClr val="002060"/>
                </a:solidFill>
                <a:latin typeface="Aptos Display" panose="020B0004020202020204" pitchFamily="34" charset="0"/>
              </a:rPr>
              <a:t>hóa</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Nhờ</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vào</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đó</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yếu</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tố</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điều</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hòa</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phiên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mã</a:t>
            </a:r>
            <a:r>
              <a:rPr lang="en-SG" sz="2200" dirty="0">
                <a:solidFill>
                  <a:srgbClr val="002060"/>
                </a:solidFill>
                <a:latin typeface="Aptos Display" panose="020B0004020202020204" pitchFamily="34" charset="0"/>
              </a:rPr>
              <a:t> RIN </a:t>
            </a:r>
            <a:r>
              <a:rPr lang="en-SG" sz="2200" dirty="0" err="1">
                <a:solidFill>
                  <a:srgbClr val="002060"/>
                </a:solidFill>
                <a:latin typeface="Aptos Display" panose="020B0004020202020204" pitchFamily="34" charset="0"/>
              </a:rPr>
              <a:t>có</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thể</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bám</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vào</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vùng</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này</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và</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kích</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thích</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phiên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mã</a:t>
            </a:r>
            <a:r>
              <a:rPr lang="en-SG" sz="2200" dirty="0">
                <a:solidFill>
                  <a:srgbClr val="002060"/>
                </a:solidFill>
                <a:latin typeface="Aptos Display" panose="020B0004020202020204" pitchFamily="34" charset="0"/>
              </a:rPr>
              <a:t> gene </a:t>
            </a:r>
            <a:r>
              <a:rPr lang="en-SG" sz="2200" i="1" dirty="0">
                <a:solidFill>
                  <a:srgbClr val="002060"/>
                </a:solidFill>
                <a:latin typeface="Aptos Display" panose="020B0004020202020204" pitchFamily="34" charset="0"/>
              </a:rPr>
              <a:t>CNR </a:t>
            </a:r>
            <a:r>
              <a:rPr lang="en-SG" sz="2200" dirty="0" err="1">
                <a:solidFill>
                  <a:srgbClr val="002060"/>
                </a:solidFill>
                <a:latin typeface="Aptos Display" panose="020B0004020202020204" pitchFamily="34" charset="0"/>
              </a:rPr>
              <a:t>cảm</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ứng</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quá</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trình</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chín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trái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cà</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chua</a:t>
            </a:r>
            <a:r>
              <a:rPr lang="en-SG" sz="2200" dirty="0">
                <a:solidFill>
                  <a:srgbClr val="002060"/>
                </a:solidFill>
                <a:latin typeface="Aptos Display" panose="020B0004020202020204" pitchFamily="34" charset="0"/>
              </a:rPr>
              <a:t>.</a:t>
            </a:r>
          </a:p>
        </p:txBody>
      </p:sp>
      <p:grpSp>
        <p:nvGrpSpPr>
          <p:cNvPr id="17" name="Group 16">
            <a:extLst>
              <a:ext uri="{FF2B5EF4-FFF2-40B4-BE49-F238E27FC236}">
                <a16:creationId xmlns:a16="http://schemas.microsoft.com/office/drawing/2014/main" id="{2B9777BD-5A95-C769-85A5-CB2570DAA60C}"/>
              </a:ext>
            </a:extLst>
          </p:cNvPr>
          <p:cNvGrpSpPr/>
          <p:nvPr/>
        </p:nvGrpSpPr>
        <p:grpSpPr>
          <a:xfrm>
            <a:off x="1445695" y="1879855"/>
            <a:ext cx="9300610" cy="2758705"/>
            <a:chOff x="1445695" y="1844491"/>
            <a:chExt cx="9300610" cy="2758705"/>
          </a:xfrm>
        </p:grpSpPr>
        <p:grpSp>
          <p:nvGrpSpPr>
            <p:cNvPr id="12" name="Group 11">
              <a:extLst>
                <a:ext uri="{FF2B5EF4-FFF2-40B4-BE49-F238E27FC236}">
                  <a16:creationId xmlns:a16="http://schemas.microsoft.com/office/drawing/2014/main" id="{EC6EE133-ABC9-29BF-9598-3C56B49AA375}"/>
                </a:ext>
              </a:extLst>
            </p:cNvPr>
            <p:cNvGrpSpPr/>
            <p:nvPr/>
          </p:nvGrpSpPr>
          <p:grpSpPr>
            <a:xfrm>
              <a:off x="1445695" y="1844491"/>
              <a:ext cx="9300610" cy="2758705"/>
              <a:chOff x="1445695" y="1844491"/>
              <a:chExt cx="9300610" cy="2758705"/>
            </a:xfrm>
          </p:grpSpPr>
          <p:pic>
            <p:nvPicPr>
              <p:cNvPr id="6" name="Picture 5">
                <a:extLst>
                  <a:ext uri="{FF2B5EF4-FFF2-40B4-BE49-F238E27FC236}">
                    <a16:creationId xmlns:a16="http://schemas.microsoft.com/office/drawing/2014/main" id="{854373A4-9EAB-119D-70DA-4501936C0033}"/>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300000"/>
                        </a14:imgEffect>
                        <a14:imgEffect>
                          <a14:brightnessContrast contrast="-20000"/>
                        </a14:imgEffect>
                      </a14:imgLayer>
                    </a14:imgProps>
                  </a:ext>
                </a:extLst>
              </a:blip>
              <a:srcRect b="18377"/>
              <a:stretch/>
            </p:blipFill>
            <p:spPr>
              <a:xfrm>
                <a:off x="1445695" y="1844491"/>
                <a:ext cx="9300610" cy="2391877"/>
              </a:xfrm>
              <a:prstGeom prst="rect">
                <a:avLst/>
              </a:prstGeom>
            </p:spPr>
          </p:pic>
          <p:sp>
            <p:nvSpPr>
              <p:cNvPr id="11" name="TextBox 10">
                <a:extLst>
                  <a:ext uri="{FF2B5EF4-FFF2-40B4-BE49-F238E27FC236}">
                    <a16:creationId xmlns:a16="http://schemas.microsoft.com/office/drawing/2014/main" id="{4E032EEF-2A42-4104-9EE7-DC119F4729A8}"/>
                  </a:ext>
                </a:extLst>
              </p:cNvPr>
              <p:cNvSpPr txBox="1"/>
              <p:nvPr/>
            </p:nvSpPr>
            <p:spPr>
              <a:xfrm>
                <a:off x="1916155" y="4203086"/>
                <a:ext cx="8359688" cy="400110"/>
              </a:xfrm>
              <a:prstGeom prst="rect">
                <a:avLst/>
              </a:prstGeom>
              <a:noFill/>
            </p:spPr>
            <p:txBody>
              <a:bodyPr wrap="square">
                <a:spAutoFit/>
              </a:bodyPr>
              <a:lstStyle/>
              <a:p>
                <a:pPr algn="ctr"/>
                <a:r>
                  <a:rPr lang="en-US" sz="1000" b="0" i="1" dirty="0" err="1">
                    <a:solidFill>
                      <a:srgbClr val="002060"/>
                    </a:solidFill>
                    <a:effectLst/>
                    <a:latin typeface="Aptos Display" panose="020B0004020202020204" pitchFamily="34" charset="0"/>
                  </a:rPr>
                  <a:t>Nguồn</a:t>
                </a:r>
                <a:r>
                  <a:rPr lang="en-US" sz="1000" b="0" i="1" dirty="0">
                    <a:solidFill>
                      <a:srgbClr val="002060"/>
                    </a:solidFill>
                    <a:effectLst/>
                    <a:latin typeface="Aptos Display" panose="020B0004020202020204" pitchFamily="34" charset="0"/>
                  </a:rPr>
                  <a:t>: Wambui </a:t>
                </a:r>
                <a:r>
                  <a:rPr lang="en-US" sz="1000" b="0" i="1" dirty="0" err="1">
                    <a:solidFill>
                      <a:srgbClr val="002060"/>
                    </a:solidFill>
                    <a:effectLst/>
                    <a:latin typeface="Aptos Display" panose="020B0004020202020204" pitchFamily="34" charset="0"/>
                  </a:rPr>
                  <a:t>Mbichi</a:t>
                </a:r>
                <a:r>
                  <a:rPr lang="en-US" sz="1000" b="0" i="1" dirty="0">
                    <a:solidFill>
                      <a:srgbClr val="002060"/>
                    </a:solidFill>
                    <a:effectLst/>
                    <a:latin typeface="Aptos Display" panose="020B0004020202020204" pitchFamily="34" charset="0"/>
                  </a:rPr>
                  <a:t>, R., Wang, QF. &amp; Wan, T. RNA directed DNA methylation and seed plant genome evolution. Plant Cell Rep </a:t>
                </a:r>
                <a:r>
                  <a:rPr lang="en-US" sz="1000" b="1" i="1" dirty="0">
                    <a:solidFill>
                      <a:srgbClr val="002060"/>
                    </a:solidFill>
                    <a:effectLst/>
                    <a:latin typeface="Aptos Display" panose="020B0004020202020204" pitchFamily="34" charset="0"/>
                  </a:rPr>
                  <a:t>39</a:t>
                </a:r>
                <a:r>
                  <a:rPr lang="en-US" sz="1000" b="0" i="1" dirty="0">
                    <a:solidFill>
                      <a:srgbClr val="002060"/>
                    </a:solidFill>
                    <a:effectLst/>
                    <a:latin typeface="Aptos Display" panose="020B0004020202020204" pitchFamily="34" charset="0"/>
                  </a:rPr>
                  <a:t>, 983–996 (2020). https://doi.org/10.1007/s00299-020-02558-4</a:t>
                </a:r>
                <a:endParaRPr lang="en-SG" sz="1000" i="1" dirty="0">
                  <a:solidFill>
                    <a:srgbClr val="002060"/>
                  </a:solidFill>
                  <a:latin typeface="Aptos Display" panose="020B0004020202020204" pitchFamily="34" charset="0"/>
                </a:endParaRPr>
              </a:p>
            </p:txBody>
          </p:sp>
        </p:grpSp>
        <p:sp>
          <p:nvSpPr>
            <p:cNvPr id="14" name="TextBox 13">
              <a:extLst>
                <a:ext uri="{FF2B5EF4-FFF2-40B4-BE49-F238E27FC236}">
                  <a16:creationId xmlns:a16="http://schemas.microsoft.com/office/drawing/2014/main" id="{D6F4E8D6-A934-4FE3-9811-A0BAF0200D48}"/>
                </a:ext>
              </a:extLst>
            </p:cNvPr>
            <p:cNvSpPr txBox="1"/>
            <p:nvPr/>
          </p:nvSpPr>
          <p:spPr>
            <a:xfrm>
              <a:off x="3138514" y="3775963"/>
              <a:ext cx="695904" cy="369332"/>
            </a:xfrm>
            <a:prstGeom prst="rect">
              <a:avLst/>
            </a:prstGeom>
            <a:noFill/>
          </p:spPr>
          <p:txBody>
            <a:bodyPr wrap="square">
              <a:spAutoFit/>
            </a:bodyPr>
            <a:lstStyle/>
            <a:p>
              <a:r>
                <a:rPr lang="en-SG" sz="1800" i="1" dirty="0">
                  <a:solidFill>
                    <a:srgbClr val="002060"/>
                  </a:solidFill>
                  <a:latin typeface="Aptos Display" panose="020B0004020202020204" pitchFamily="34" charset="0"/>
                </a:rPr>
                <a:t>CNR</a:t>
              </a:r>
              <a:endParaRPr lang="en-SG" dirty="0"/>
            </a:p>
          </p:txBody>
        </p:sp>
        <p:sp>
          <p:nvSpPr>
            <p:cNvPr id="15" name="TextBox 14">
              <a:extLst>
                <a:ext uri="{FF2B5EF4-FFF2-40B4-BE49-F238E27FC236}">
                  <a16:creationId xmlns:a16="http://schemas.microsoft.com/office/drawing/2014/main" id="{D8B76E3E-479F-75D1-16B2-1B59BEAFF582}"/>
                </a:ext>
              </a:extLst>
            </p:cNvPr>
            <p:cNvSpPr txBox="1"/>
            <p:nvPr/>
          </p:nvSpPr>
          <p:spPr>
            <a:xfrm>
              <a:off x="6554463" y="3775963"/>
              <a:ext cx="695904" cy="369332"/>
            </a:xfrm>
            <a:prstGeom prst="rect">
              <a:avLst/>
            </a:prstGeom>
            <a:noFill/>
          </p:spPr>
          <p:txBody>
            <a:bodyPr wrap="square">
              <a:spAutoFit/>
            </a:bodyPr>
            <a:lstStyle/>
            <a:p>
              <a:r>
                <a:rPr lang="en-SG" sz="1800" i="1" dirty="0">
                  <a:solidFill>
                    <a:srgbClr val="002060"/>
                  </a:solidFill>
                  <a:latin typeface="Aptos Display" panose="020B0004020202020204" pitchFamily="34" charset="0"/>
                </a:rPr>
                <a:t>CNR</a:t>
              </a:r>
              <a:endParaRPr lang="en-SG" dirty="0"/>
            </a:p>
          </p:txBody>
        </p:sp>
        <p:sp>
          <p:nvSpPr>
            <p:cNvPr id="16" name="TextBox 15">
              <a:extLst>
                <a:ext uri="{FF2B5EF4-FFF2-40B4-BE49-F238E27FC236}">
                  <a16:creationId xmlns:a16="http://schemas.microsoft.com/office/drawing/2014/main" id="{F81ED199-5941-40C6-18A5-C2F2805A3A25}"/>
                </a:ext>
              </a:extLst>
            </p:cNvPr>
            <p:cNvSpPr txBox="1"/>
            <p:nvPr/>
          </p:nvSpPr>
          <p:spPr>
            <a:xfrm>
              <a:off x="9697607" y="3770824"/>
              <a:ext cx="695904" cy="369332"/>
            </a:xfrm>
            <a:prstGeom prst="rect">
              <a:avLst/>
            </a:prstGeom>
            <a:noFill/>
          </p:spPr>
          <p:txBody>
            <a:bodyPr wrap="square">
              <a:spAutoFit/>
            </a:bodyPr>
            <a:lstStyle/>
            <a:p>
              <a:r>
                <a:rPr lang="en-SG" sz="1800" i="1" dirty="0">
                  <a:solidFill>
                    <a:srgbClr val="002060"/>
                  </a:solidFill>
                  <a:latin typeface="Aptos Display" panose="020B0004020202020204" pitchFamily="34" charset="0"/>
                </a:rPr>
                <a:t>CNR</a:t>
              </a:r>
              <a:endParaRPr lang="en-SG" dirty="0"/>
            </a:p>
          </p:txBody>
        </p:sp>
      </p:grpSp>
      <p:grpSp>
        <p:nvGrpSpPr>
          <p:cNvPr id="5" name="Group 4">
            <a:extLst>
              <a:ext uri="{FF2B5EF4-FFF2-40B4-BE49-F238E27FC236}">
                <a16:creationId xmlns:a16="http://schemas.microsoft.com/office/drawing/2014/main" id="{A141DBB8-F720-ED70-B94E-554059CC19BE}"/>
              </a:ext>
            </a:extLst>
          </p:cNvPr>
          <p:cNvGrpSpPr/>
          <p:nvPr/>
        </p:nvGrpSpPr>
        <p:grpSpPr>
          <a:xfrm>
            <a:off x="0" y="-14027"/>
            <a:ext cx="12192000" cy="855639"/>
            <a:chOff x="0" y="-14027"/>
            <a:chExt cx="12192000" cy="855639"/>
          </a:xfrm>
        </p:grpSpPr>
        <p:sp>
          <p:nvSpPr>
            <p:cNvPr id="8" name="Rectangle 7">
              <a:extLst>
                <a:ext uri="{FF2B5EF4-FFF2-40B4-BE49-F238E27FC236}">
                  <a16:creationId xmlns:a16="http://schemas.microsoft.com/office/drawing/2014/main" id="{85ADA6A6-20C3-32D9-0A7B-23FD05D4D89E}"/>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79A90470-AAB7-99F4-9373-6A43975A6F9A}"/>
                </a:ext>
              </a:extLst>
            </p:cNvPr>
            <p:cNvSpPr txBox="1"/>
            <p:nvPr/>
          </p:nvSpPr>
          <p:spPr>
            <a:xfrm>
              <a:off x="1" y="83548"/>
              <a:ext cx="12191999" cy="523220"/>
            </a:xfrm>
            <a:prstGeom prst="rect">
              <a:avLst/>
            </a:prstGeom>
            <a:noFill/>
          </p:spPr>
          <p:txBody>
            <a:bodyPr wrap="square">
              <a:spAutoFit/>
            </a:bodyPr>
            <a:lstStyle/>
            <a:p>
              <a:pPr marL="0" indent="0" algn="ctr">
                <a:buNone/>
              </a:pPr>
              <a:r>
                <a:rPr lang="vi-VN" altLang="en-US" sz="2800" b="1" dirty="0">
                  <a:solidFill>
                    <a:srgbClr val="990000"/>
                  </a:solidFill>
                  <a:latin typeface="Aptos Display" panose="020B0004020202020204" pitchFamily="34" charset="0"/>
                  <a:cs typeface="Arial" panose="020B0604020202020204" pitchFamily="34" charset="0"/>
                </a:rPr>
                <a:t>Chủ đề 1.3. Ảnh hưởng của DNA methylation lên điều hòa phiên mã ở thực vật</a:t>
              </a:r>
            </a:p>
          </p:txBody>
        </p:sp>
      </p:grpSp>
    </p:spTree>
    <p:extLst>
      <p:ext uri="{BB962C8B-B14F-4D97-AF65-F5344CB8AC3E}">
        <p14:creationId xmlns:p14="http://schemas.microsoft.com/office/powerpoint/2010/main" val="18234782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5BC811-5D78-4921-C80C-5BAF68F805D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9CA0BB65-D4D6-5330-F630-CC48E63A7F37}"/>
              </a:ext>
            </a:extLst>
          </p:cNvPr>
          <p:cNvGrpSpPr/>
          <p:nvPr/>
        </p:nvGrpSpPr>
        <p:grpSpPr>
          <a:xfrm>
            <a:off x="0" y="-14027"/>
            <a:ext cx="12192000" cy="1210815"/>
            <a:chOff x="0" y="-14027"/>
            <a:chExt cx="12192000" cy="1210815"/>
          </a:xfrm>
          <a:solidFill>
            <a:schemeClr val="accent4">
              <a:lumMod val="20000"/>
              <a:lumOff val="80000"/>
            </a:schemeClr>
          </a:solidFill>
        </p:grpSpPr>
        <p:sp>
          <p:nvSpPr>
            <p:cNvPr id="3" name="Rectangle 2">
              <a:extLst>
                <a:ext uri="{FF2B5EF4-FFF2-40B4-BE49-F238E27FC236}">
                  <a16:creationId xmlns:a16="http://schemas.microsoft.com/office/drawing/2014/main" id="{75A4A295-037F-95E1-1E2C-2C09CCE1DB4D}"/>
                </a:ext>
              </a:extLst>
            </p:cNvPr>
            <p:cNvSpPr/>
            <p:nvPr/>
          </p:nvSpPr>
          <p:spPr>
            <a:xfrm>
              <a:off x="0" y="-14027"/>
              <a:ext cx="12192000" cy="1210815"/>
            </a:xfrm>
            <a:prstGeom prst="rect">
              <a:avLst/>
            </a:prstGeom>
            <a:grp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0D82BA19-7CAB-96BE-B72A-837B0BD77CA0}"/>
                </a:ext>
              </a:extLst>
            </p:cNvPr>
            <p:cNvSpPr txBox="1"/>
            <p:nvPr/>
          </p:nvSpPr>
          <p:spPr>
            <a:xfrm>
              <a:off x="1" y="83548"/>
              <a:ext cx="12191999" cy="1015663"/>
            </a:xfrm>
            <a:prstGeom prst="rect">
              <a:avLst/>
            </a:prstGeom>
            <a:grpFill/>
            <a:ln>
              <a:solidFill>
                <a:schemeClr val="accent4">
                  <a:lumMod val="20000"/>
                  <a:lumOff val="80000"/>
                </a:schemeClr>
              </a:solidFill>
            </a:ln>
          </p:spPr>
          <p:txBody>
            <a:bodyPr wrap="square">
              <a:spAutoFit/>
            </a:bodyPr>
            <a:lstStyle/>
            <a:p>
              <a:pPr marL="0" indent="0" algn="ctr">
                <a:buNone/>
              </a:pPr>
              <a:r>
                <a:rPr lang="en-US" altLang="en-US" sz="3000" b="1" dirty="0" err="1">
                  <a:solidFill>
                    <a:srgbClr val="002060"/>
                  </a:solidFill>
                  <a:latin typeface="Aptos Display" panose="020B0004020202020204" pitchFamily="34" charset="0"/>
                  <a:cs typeface="Arial" panose="020B0604020202020204" pitchFamily="34" charset="0"/>
                </a:rPr>
                <a:t>Phần</a:t>
              </a:r>
              <a:r>
                <a:rPr lang="vi-VN" altLang="en-US" sz="3000" b="1" dirty="0">
                  <a:solidFill>
                    <a:srgbClr val="002060"/>
                  </a:solidFill>
                  <a:latin typeface="Aptos Display" panose="020B0004020202020204" pitchFamily="34" charset="0"/>
                  <a:cs typeface="Arial" panose="020B0604020202020204" pitchFamily="34" charset="0"/>
                </a:rPr>
                <a:t> 2</a:t>
              </a:r>
              <a:r>
                <a:rPr lang="en-US" altLang="en-US" sz="3000" b="1" dirty="0">
                  <a:solidFill>
                    <a:srgbClr val="002060"/>
                  </a:solidFill>
                  <a:latin typeface="Aptos Display" panose="020B0004020202020204" pitchFamily="34" charset="0"/>
                  <a:cs typeface="Arial" panose="020B0604020202020204" pitchFamily="34" charset="0"/>
                </a:rPr>
                <a:t>.</a:t>
              </a:r>
              <a:r>
                <a:rPr lang="vi-VN" altLang="en-US" sz="3000" b="1" dirty="0">
                  <a:solidFill>
                    <a:srgbClr val="002060"/>
                  </a:solidFill>
                  <a:latin typeface="Aptos Display" panose="020B0004020202020204" pitchFamily="34" charset="0"/>
                  <a:cs typeface="Arial" panose="020B0604020202020204" pitchFamily="34" charset="0"/>
                </a:rPr>
                <a:t> Vai trò của histone methylation và acetylation </a:t>
              </a:r>
              <a:endParaRPr lang="en-US" altLang="en-US" sz="3000" b="1" dirty="0">
                <a:solidFill>
                  <a:srgbClr val="002060"/>
                </a:solidFill>
                <a:latin typeface="Aptos Display" panose="020B0004020202020204" pitchFamily="34" charset="0"/>
                <a:cs typeface="Arial" panose="020B0604020202020204" pitchFamily="34" charset="0"/>
              </a:endParaRPr>
            </a:p>
            <a:p>
              <a:pPr marL="0" indent="0" algn="ctr">
                <a:buNone/>
              </a:pPr>
              <a:r>
                <a:rPr lang="vi-VN" altLang="en-US" sz="3000" b="1" dirty="0">
                  <a:solidFill>
                    <a:srgbClr val="002060"/>
                  </a:solidFill>
                  <a:latin typeface="Aptos Display" panose="020B0004020202020204" pitchFamily="34" charset="0"/>
                  <a:cs typeface="Arial" panose="020B0604020202020204" pitchFamily="34" charset="0"/>
                </a:rPr>
                <a:t>trong điều hòa phiên mã ở thực vật</a:t>
              </a:r>
              <a:endParaRPr lang="en-US" altLang="en-US" sz="3000" b="1" dirty="0">
                <a:solidFill>
                  <a:srgbClr val="002060"/>
                </a:solidFill>
                <a:latin typeface="Aptos Display" panose="020B0004020202020204" pitchFamily="34" charset="0"/>
                <a:cs typeface="Arial" panose="020B0604020202020204" pitchFamily="34" charset="0"/>
              </a:endParaRPr>
            </a:p>
          </p:txBody>
        </p:sp>
      </p:grpSp>
      <p:sp>
        <p:nvSpPr>
          <p:cNvPr id="5" name="TextBox 4">
            <a:extLst>
              <a:ext uri="{FF2B5EF4-FFF2-40B4-BE49-F238E27FC236}">
                <a16:creationId xmlns:a16="http://schemas.microsoft.com/office/drawing/2014/main" id="{EB6F91E8-A52D-537E-C32F-DE4D3634D83B}"/>
              </a:ext>
            </a:extLst>
          </p:cNvPr>
          <p:cNvSpPr txBox="1"/>
          <p:nvPr/>
        </p:nvSpPr>
        <p:spPr>
          <a:xfrm>
            <a:off x="0" y="1854690"/>
            <a:ext cx="11932023" cy="2525371"/>
          </a:xfrm>
          <a:prstGeom prst="rect">
            <a:avLst/>
          </a:prstGeom>
          <a:noFill/>
        </p:spPr>
        <p:txBody>
          <a:bodyPr wrap="square">
            <a:spAutoFit/>
          </a:bodyPr>
          <a:lstStyle/>
          <a:p>
            <a:pPr marL="457200" algn="just">
              <a:lnSpc>
                <a:spcPct val="150000"/>
              </a:lnSpc>
            </a:pPr>
            <a:r>
              <a:rPr lang="vi-VN" sz="2700" dirty="0">
                <a:solidFill>
                  <a:srgbClr val="002060"/>
                </a:solidFill>
                <a:effectLst/>
                <a:latin typeface="Aptos Display" panose="020B0004020202020204" pitchFamily="34" charset="0"/>
                <a:ea typeface="Times New Roman" panose="02020603050405020304" pitchFamily="18" charset="0"/>
              </a:rPr>
              <a:t>-	Chủ đề 2.1. Histone methylation và ảnh hưởng của biến đổi này lên điều hòa phiên mã ở thực vật</a:t>
            </a:r>
          </a:p>
          <a:p>
            <a:pPr marL="457200" algn="just">
              <a:lnSpc>
                <a:spcPct val="150000"/>
              </a:lnSpc>
            </a:pPr>
            <a:r>
              <a:rPr lang="vi-VN" sz="2700" dirty="0">
                <a:solidFill>
                  <a:srgbClr val="002060"/>
                </a:solidFill>
                <a:effectLst/>
                <a:latin typeface="Aptos Display" panose="020B0004020202020204" pitchFamily="34" charset="0"/>
                <a:ea typeface="Times New Roman" panose="02020603050405020304" pitchFamily="18" charset="0"/>
              </a:rPr>
              <a:t>-	Chủ đề 2.2. Histone acetylation và ảnh hưởng của biến đổi này lên điều hòa phiên mã ở thực vật</a:t>
            </a:r>
          </a:p>
        </p:txBody>
      </p:sp>
    </p:spTree>
    <p:extLst>
      <p:ext uri="{BB962C8B-B14F-4D97-AF65-F5344CB8AC3E}">
        <p14:creationId xmlns:p14="http://schemas.microsoft.com/office/powerpoint/2010/main" val="2770125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EBE818-7632-9DCF-C510-F175881EF9E0}"/>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17B8893A-63BE-9AA5-84E2-7EE829D15343}"/>
              </a:ext>
            </a:extLst>
          </p:cNvPr>
          <p:cNvGrpSpPr/>
          <p:nvPr/>
        </p:nvGrpSpPr>
        <p:grpSpPr>
          <a:xfrm>
            <a:off x="0" y="-14027"/>
            <a:ext cx="12192000" cy="848683"/>
            <a:chOff x="0" y="-14027"/>
            <a:chExt cx="12192000" cy="848683"/>
          </a:xfrm>
          <a:solidFill>
            <a:schemeClr val="accent4">
              <a:lumMod val="20000"/>
              <a:lumOff val="80000"/>
            </a:schemeClr>
          </a:solidFill>
        </p:grpSpPr>
        <p:sp>
          <p:nvSpPr>
            <p:cNvPr id="3" name="Rectangle 2">
              <a:extLst>
                <a:ext uri="{FF2B5EF4-FFF2-40B4-BE49-F238E27FC236}">
                  <a16:creationId xmlns:a16="http://schemas.microsoft.com/office/drawing/2014/main" id="{F4787050-3185-DA62-C479-E2CB90A95A24}"/>
                </a:ext>
              </a:extLst>
            </p:cNvPr>
            <p:cNvSpPr/>
            <p:nvPr/>
          </p:nvSpPr>
          <p:spPr>
            <a:xfrm>
              <a:off x="0" y="-14027"/>
              <a:ext cx="12192000" cy="848683"/>
            </a:xfrm>
            <a:prstGeom prst="rect">
              <a:avLst/>
            </a:prstGeom>
            <a:grp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FB888C19-868B-1EA3-6D4F-FCA7C92671F7}"/>
                </a:ext>
              </a:extLst>
            </p:cNvPr>
            <p:cNvSpPr txBox="1"/>
            <p:nvPr/>
          </p:nvSpPr>
          <p:spPr>
            <a:xfrm>
              <a:off x="1" y="83548"/>
              <a:ext cx="12191999" cy="446276"/>
            </a:xfrm>
            <a:prstGeom prst="rect">
              <a:avLst/>
            </a:prstGeom>
            <a:grpFill/>
            <a:ln>
              <a:solidFill>
                <a:schemeClr val="accent4">
                  <a:lumMod val="20000"/>
                  <a:lumOff val="80000"/>
                </a:schemeClr>
              </a:solidFill>
            </a:ln>
          </p:spPr>
          <p:txBody>
            <a:bodyPr wrap="square">
              <a:spAutoFit/>
            </a:bodyPr>
            <a:lstStyle/>
            <a:p>
              <a:pPr marL="0" indent="0" algn="ctr">
                <a:buNone/>
              </a:pPr>
              <a:r>
                <a:rPr lang="vi-VN" altLang="en-US" sz="2300" b="1" dirty="0">
                  <a:solidFill>
                    <a:srgbClr val="990000"/>
                  </a:solidFill>
                  <a:latin typeface="Aptos Display" panose="020B0004020202020204" pitchFamily="34" charset="0"/>
                  <a:cs typeface="Arial" panose="020B0604020202020204" pitchFamily="34" charset="0"/>
                </a:rPr>
                <a:t>Chủ đề 2.1. Histone methylation và ảnh hưởng của biến đổi này lên điều hòa phiên mã ở thực vật</a:t>
              </a:r>
            </a:p>
          </p:txBody>
        </p:sp>
      </p:grpSp>
      <p:grpSp>
        <p:nvGrpSpPr>
          <p:cNvPr id="5" name="Group 4">
            <a:extLst>
              <a:ext uri="{FF2B5EF4-FFF2-40B4-BE49-F238E27FC236}">
                <a16:creationId xmlns:a16="http://schemas.microsoft.com/office/drawing/2014/main" id="{DCF1E79A-3C80-BBE9-9EF3-184D3AA33E66}"/>
              </a:ext>
            </a:extLst>
          </p:cNvPr>
          <p:cNvGrpSpPr/>
          <p:nvPr/>
        </p:nvGrpSpPr>
        <p:grpSpPr>
          <a:xfrm>
            <a:off x="0" y="1419218"/>
            <a:ext cx="6319861" cy="5285326"/>
            <a:chOff x="178026" y="1358970"/>
            <a:chExt cx="6319861" cy="5285326"/>
          </a:xfrm>
        </p:grpSpPr>
        <p:pic>
          <p:nvPicPr>
            <p:cNvPr id="6" name="Picture 5">
              <a:extLst>
                <a:ext uri="{FF2B5EF4-FFF2-40B4-BE49-F238E27FC236}">
                  <a16:creationId xmlns:a16="http://schemas.microsoft.com/office/drawing/2014/main" id="{F76C0DFB-5FC8-E437-98BC-7A4E6541229C}"/>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Lst>
            </a:blip>
            <a:stretch>
              <a:fillRect/>
            </a:stretch>
          </p:blipFill>
          <p:spPr>
            <a:xfrm>
              <a:off x="178026" y="1358970"/>
              <a:ext cx="6319861" cy="4928161"/>
            </a:xfrm>
            <a:prstGeom prst="rect">
              <a:avLst/>
            </a:prstGeom>
          </p:spPr>
        </p:pic>
        <p:sp>
          <p:nvSpPr>
            <p:cNvPr id="7" name="TextBox 6">
              <a:extLst>
                <a:ext uri="{FF2B5EF4-FFF2-40B4-BE49-F238E27FC236}">
                  <a16:creationId xmlns:a16="http://schemas.microsoft.com/office/drawing/2014/main" id="{8A53884C-A5E0-4DC7-B206-A65EDA0E7102}"/>
                </a:ext>
              </a:extLst>
            </p:cNvPr>
            <p:cNvSpPr txBox="1"/>
            <p:nvPr/>
          </p:nvSpPr>
          <p:spPr>
            <a:xfrm>
              <a:off x="422888" y="6367297"/>
              <a:ext cx="5830135"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https://geneticeducation.co.in/inside-chromatin-definition-structure-and-function/</a:t>
              </a:r>
            </a:p>
          </p:txBody>
        </p:sp>
      </p:grpSp>
      <p:grpSp>
        <p:nvGrpSpPr>
          <p:cNvPr id="9" name="Group 8">
            <a:extLst>
              <a:ext uri="{FF2B5EF4-FFF2-40B4-BE49-F238E27FC236}">
                <a16:creationId xmlns:a16="http://schemas.microsoft.com/office/drawing/2014/main" id="{36BD5A8C-F7DA-397F-6D5E-248F4FBFF2F8}"/>
              </a:ext>
            </a:extLst>
          </p:cNvPr>
          <p:cNvGrpSpPr/>
          <p:nvPr/>
        </p:nvGrpSpPr>
        <p:grpSpPr>
          <a:xfrm>
            <a:off x="7072708" y="1419218"/>
            <a:ext cx="4937423" cy="3503379"/>
            <a:chOff x="7072708" y="1419218"/>
            <a:chExt cx="4937423" cy="3503379"/>
          </a:xfrm>
        </p:grpSpPr>
        <p:pic>
          <p:nvPicPr>
            <p:cNvPr id="1026" name="Picture 2">
              <a:extLst>
                <a:ext uri="{FF2B5EF4-FFF2-40B4-BE49-F238E27FC236}">
                  <a16:creationId xmlns:a16="http://schemas.microsoft.com/office/drawing/2014/main" id="{2C537D42-798A-E7AF-F76F-67700FC286F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162492" y="1419218"/>
              <a:ext cx="4421591" cy="32263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9E6CF87-2C9A-FE57-FEE0-5A601C86BDAB}"/>
                </a:ext>
              </a:extLst>
            </p:cNvPr>
            <p:cNvSpPr txBox="1"/>
            <p:nvPr/>
          </p:nvSpPr>
          <p:spPr>
            <a:xfrm>
              <a:off x="7072708" y="4645598"/>
              <a:ext cx="4937423"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https://doi.org/10.1128/ec.00036-10</a:t>
              </a:r>
            </a:p>
          </p:txBody>
        </p:sp>
      </p:grpSp>
      <p:sp>
        <p:nvSpPr>
          <p:cNvPr id="10" name="TextBox 9">
            <a:extLst>
              <a:ext uri="{FF2B5EF4-FFF2-40B4-BE49-F238E27FC236}">
                <a16:creationId xmlns:a16="http://schemas.microsoft.com/office/drawing/2014/main" id="{35D5410F-1053-242C-97CA-BCECEE8C6435}"/>
              </a:ext>
            </a:extLst>
          </p:cNvPr>
          <p:cNvSpPr txBox="1"/>
          <p:nvPr/>
        </p:nvSpPr>
        <p:spPr>
          <a:xfrm>
            <a:off x="6365437" y="4996384"/>
            <a:ext cx="5750785" cy="1708160"/>
          </a:xfrm>
          <a:prstGeom prst="rect">
            <a:avLst/>
          </a:prstGeom>
          <a:noFill/>
        </p:spPr>
        <p:txBody>
          <a:bodyPr wrap="square">
            <a:spAutoFit/>
          </a:bodyPr>
          <a:lstStyle/>
          <a:p>
            <a:pPr algn="just"/>
            <a:r>
              <a:rPr lang="en-SG" sz="1500" dirty="0" err="1">
                <a:solidFill>
                  <a:srgbClr val="002060"/>
                </a:solidFill>
                <a:latin typeface="Aptos Display" panose="020B0004020202020204" pitchFamily="34" charset="0"/>
              </a:rPr>
              <a:t>Trên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mỗi</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phân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tử</a:t>
            </a:r>
            <a:r>
              <a:rPr lang="en-SG" sz="1500" dirty="0">
                <a:solidFill>
                  <a:srgbClr val="002060"/>
                </a:solidFill>
                <a:latin typeface="Aptos Display" panose="020B0004020202020204" pitchFamily="34" charset="0"/>
              </a:rPr>
              <a:t> protein histone (</a:t>
            </a:r>
            <a:r>
              <a:rPr lang="en-SG" sz="1500" dirty="0" err="1">
                <a:solidFill>
                  <a:srgbClr val="002060"/>
                </a:solidFill>
                <a:latin typeface="Aptos Display" panose="020B0004020202020204" pitchFamily="34" charset="0"/>
              </a:rPr>
              <a:t>ví</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dụ</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như</a:t>
            </a:r>
            <a:r>
              <a:rPr lang="en-SG" sz="1500" dirty="0">
                <a:solidFill>
                  <a:srgbClr val="002060"/>
                </a:solidFill>
                <a:latin typeface="Aptos Display" panose="020B0004020202020204" pitchFamily="34" charset="0"/>
              </a:rPr>
              <a:t> protein histone </a:t>
            </a:r>
            <a:r>
              <a:rPr lang="en-SG" sz="1500" dirty="0" err="1">
                <a:solidFill>
                  <a:srgbClr val="002060"/>
                </a:solidFill>
                <a:latin typeface="Aptos Display" panose="020B0004020202020204" pitchFamily="34" charset="0"/>
              </a:rPr>
              <a:t>tên</a:t>
            </a:r>
            <a:r>
              <a:rPr lang="en-SG" sz="1500" dirty="0">
                <a:solidFill>
                  <a:srgbClr val="002060"/>
                </a:solidFill>
                <a:latin typeface="Aptos Display" panose="020B0004020202020204" pitchFamily="34" charset="0"/>
              </a:rPr>
              <a:t> H3 </a:t>
            </a:r>
            <a:r>
              <a:rPr lang="en-SG" sz="1500" dirty="0" err="1">
                <a:solidFill>
                  <a:srgbClr val="002060"/>
                </a:solidFill>
                <a:latin typeface="Aptos Display" panose="020B0004020202020204" pitchFamily="34" charset="0"/>
              </a:rPr>
              <a:t>và</a:t>
            </a:r>
            <a:r>
              <a:rPr lang="en-SG" sz="1500" dirty="0">
                <a:solidFill>
                  <a:srgbClr val="002060"/>
                </a:solidFill>
                <a:latin typeface="Aptos Display" panose="020B0004020202020204" pitchFamily="34" charset="0"/>
              </a:rPr>
              <a:t> H4), </a:t>
            </a:r>
            <a:r>
              <a:rPr lang="en-SG" sz="1500" dirty="0" err="1">
                <a:solidFill>
                  <a:srgbClr val="002060"/>
                </a:solidFill>
                <a:latin typeface="Aptos Display" panose="020B0004020202020204" pitchFamily="34" charset="0"/>
              </a:rPr>
              <a:t>tồn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tại</a:t>
            </a:r>
            <a:r>
              <a:rPr lang="en-SG" sz="1500" dirty="0">
                <a:solidFill>
                  <a:srgbClr val="002060"/>
                </a:solidFill>
                <a:latin typeface="Aptos Display" panose="020B0004020202020204" pitchFamily="34" charset="0"/>
              </a:rPr>
              <a:t> một </a:t>
            </a:r>
            <a:r>
              <a:rPr lang="en-SG" sz="1500" dirty="0" err="1">
                <a:solidFill>
                  <a:srgbClr val="002060"/>
                </a:solidFill>
                <a:latin typeface="Aptos Display" panose="020B0004020202020204" pitchFamily="34" charset="0"/>
              </a:rPr>
              <a:t>cấu</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trúc</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tương</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tự</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như</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chiếc</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đuôi</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nên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còn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được</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gọi</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là</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đuôi</a:t>
            </a:r>
            <a:r>
              <a:rPr lang="en-SG" sz="1500" dirty="0">
                <a:solidFill>
                  <a:srgbClr val="002060"/>
                </a:solidFill>
                <a:latin typeface="Aptos Display" panose="020B0004020202020204" pitchFamily="34" charset="0"/>
              </a:rPr>
              <a:t> histone”. Các amino acid (</a:t>
            </a:r>
            <a:r>
              <a:rPr lang="en-SG" sz="1500" dirty="0" err="1">
                <a:solidFill>
                  <a:srgbClr val="002060"/>
                </a:solidFill>
                <a:latin typeface="Aptos Display" panose="020B0004020202020204" pitchFamily="34" charset="0"/>
              </a:rPr>
              <a:t>đặc</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biệt</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là</a:t>
            </a:r>
            <a:r>
              <a:rPr lang="en-SG" sz="1500" dirty="0">
                <a:solidFill>
                  <a:srgbClr val="002060"/>
                </a:solidFill>
                <a:latin typeface="Aptos Display" panose="020B0004020202020204" pitchFamily="34" charset="0"/>
              </a:rPr>
              <a:t> lysine, </a:t>
            </a:r>
            <a:r>
              <a:rPr lang="en-SG" sz="1500" dirty="0" err="1">
                <a:solidFill>
                  <a:srgbClr val="002060"/>
                </a:solidFill>
                <a:latin typeface="Aptos Display" panose="020B0004020202020204" pitchFamily="34" charset="0"/>
              </a:rPr>
              <a:t>ký</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hiệu</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là</a:t>
            </a:r>
            <a:r>
              <a:rPr lang="en-SG" sz="1500" dirty="0">
                <a:solidFill>
                  <a:srgbClr val="002060"/>
                </a:solidFill>
                <a:latin typeface="Aptos Display" panose="020B0004020202020204" pitchFamily="34" charset="0"/>
              </a:rPr>
              <a:t> K) </a:t>
            </a:r>
            <a:r>
              <a:rPr lang="en-SG" sz="1500" dirty="0" err="1">
                <a:solidFill>
                  <a:srgbClr val="002060"/>
                </a:solidFill>
                <a:latin typeface="Aptos Display" panose="020B0004020202020204" pitchFamily="34" charset="0"/>
              </a:rPr>
              <a:t>cấu</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thành</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nên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đuôi</a:t>
            </a:r>
            <a:r>
              <a:rPr lang="en-SG" sz="1500" dirty="0">
                <a:solidFill>
                  <a:srgbClr val="002060"/>
                </a:solidFill>
                <a:latin typeface="Aptos Display" panose="020B0004020202020204" pitchFamily="34" charset="0"/>
              </a:rPr>
              <a:t> histone </a:t>
            </a:r>
            <a:r>
              <a:rPr lang="en-SG" sz="1500" dirty="0" err="1">
                <a:solidFill>
                  <a:srgbClr val="002060"/>
                </a:solidFill>
                <a:latin typeface="Aptos Display" panose="020B0004020202020204" pitchFamily="34" charset="0"/>
              </a:rPr>
              <a:t>có</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thể</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bị</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biến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đổi</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hóa</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học</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ví</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dụ</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như</a:t>
            </a:r>
            <a:r>
              <a:rPr lang="en-SG" sz="1500" dirty="0">
                <a:solidFill>
                  <a:srgbClr val="002060"/>
                </a:solidFill>
                <a:latin typeface="Aptos Display" panose="020B0004020202020204" pitchFamily="34" charset="0"/>
              </a:rPr>
              <a:t> methylation </a:t>
            </a:r>
            <a:r>
              <a:rPr lang="en-SG" sz="1500" dirty="0" err="1">
                <a:solidFill>
                  <a:srgbClr val="002060"/>
                </a:solidFill>
                <a:latin typeface="Aptos Display" panose="020B0004020202020204" pitchFamily="34" charset="0"/>
              </a:rPr>
              <a:t>hoặc</a:t>
            </a:r>
            <a:r>
              <a:rPr lang="en-SG" sz="1500" dirty="0">
                <a:solidFill>
                  <a:srgbClr val="002060"/>
                </a:solidFill>
                <a:latin typeface="Aptos Display" panose="020B0004020202020204" pitchFamily="34" charset="0"/>
              </a:rPr>
              <a:t> acetylation. Các </a:t>
            </a:r>
            <a:r>
              <a:rPr lang="en-SG" sz="1500" dirty="0" err="1">
                <a:solidFill>
                  <a:srgbClr val="002060"/>
                </a:solidFill>
                <a:latin typeface="Aptos Display" panose="020B0004020202020204" pitchFamily="34" charset="0"/>
              </a:rPr>
              <a:t>biến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đổi</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hóa</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học</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có</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thể</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ảnh</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hưởng</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đến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bản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chất</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lý</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hóa</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của</a:t>
            </a:r>
            <a:r>
              <a:rPr lang="en-SG" sz="1500" dirty="0">
                <a:solidFill>
                  <a:srgbClr val="002060"/>
                </a:solidFill>
                <a:latin typeface="Aptos Display" panose="020B0004020202020204" pitchFamily="34" charset="0"/>
              </a:rPr>
              <a:t> histone, </a:t>
            </a:r>
            <a:r>
              <a:rPr lang="en-SG" sz="1500" dirty="0" err="1">
                <a:solidFill>
                  <a:srgbClr val="002060"/>
                </a:solidFill>
                <a:latin typeface="Aptos Display" panose="020B0004020202020204" pitchFamily="34" charset="0"/>
              </a:rPr>
              <a:t>dẫn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đến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hệ</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quả</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là</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thay</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đổi</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khả</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năng</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tương</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tác</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với</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sợi</a:t>
            </a:r>
            <a:r>
              <a:rPr lang="en-SG" sz="1500" dirty="0">
                <a:solidFill>
                  <a:srgbClr val="002060"/>
                </a:solidFill>
                <a:latin typeface="Aptos Display" panose="020B0004020202020204" pitchFamily="34" charset="0"/>
              </a:rPr>
              <a:t> DNA </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tương</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tác</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có</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thể</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trở</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nên</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chặt</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hoặc</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lỏng</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lẻo</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hơn</a:t>
            </a:r>
            <a:r>
              <a:rPr lang="en-SG" sz="1500" dirty="0">
                <a:solidFill>
                  <a:srgbClr val="002060"/>
                </a:solidFill>
                <a:latin typeface="Aptos Display" panose="020B0004020202020204" pitchFamily="34" charset="0"/>
                <a:sym typeface="Wingdings" panose="05000000000000000000" pitchFamily="2" charset="2"/>
              </a:rPr>
              <a:t>.</a:t>
            </a:r>
            <a:endParaRPr lang="en-SG" sz="1500" dirty="0">
              <a:solidFill>
                <a:srgbClr val="002060"/>
              </a:solidFill>
              <a:latin typeface="Aptos Display" panose="020B0004020202020204" pitchFamily="34" charset="0"/>
            </a:endParaRPr>
          </a:p>
        </p:txBody>
      </p:sp>
    </p:spTree>
    <p:extLst>
      <p:ext uri="{BB962C8B-B14F-4D97-AF65-F5344CB8AC3E}">
        <p14:creationId xmlns:p14="http://schemas.microsoft.com/office/powerpoint/2010/main" val="13785884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B8EBD05-19B1-EF01-885F-F9E4F6D479B4}"/>
              </a:ext>
            </a:extLst>
          </p:cNvPr>
          <p:cNvGrpSpPr/>
          <p:nvPr/>
        </p:nvGrpSpPr>
        <p:grpSpPr>
          <a:xfrm>
            <a:off x="7438794" y="1294363"/>
            <a:ext cx="4652168" cy="3634957"/>
            <a:chOff x="1445415" y="1780616"/>
            <a:chExt cx="4652168" cy="3634957"/>
          </a:xfrm>
        </p:grpSpPr>
        <p:pic>
          <p:nvPicPr>
            <p:cNvPr id="4098" name="Picture 2">
              <a:extLst>
                <a:ext uri="{FF2B5EF4-FFF2-40B4-BE49-F238E27FC236}">
                  <a16:creationId xmlns:a16="http://schemas.microsoft.com/office/drawing/2014/main" id="{65338D38-5304-AFC9-C9D7-59B90EC4AB16}"/>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Layer>
                  </a14:imgProps>
                </a:ext>
                <a:ext uri="{28A0092B-C50C-407E-A947-70E740481C1C}">
                  <a14:useLocalDpi xmlns:a14="http://schemas.microsoft.com/office/drawing/2010/main" val="0"/>
                </a:ext>
              </a:extLst>
            </a:blip>
            <a:srcRect r="31165" b="16710"/>
            <a:stretch/>
          </p:blipFill>
          <p:spPr bwMode="auto">
            <a:xfrm>
              <a:off x="1930350" y="1780616"/>
              <a:ext cx="3682298" cy="33521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9F688FD-46C2-FF8B-BB8D-6669FDE25F4E}"/>
                </a:ext>
              </a:extLst>
            </p:cNvPr>
            <p:cNvSpPr txBox="1"/>
            <p:nvPr/>
          </p:nvSpPr>
          <p:spPr>
            <a:xfrm>
              <a:off x="1445415" y="5138574"/>
              <a:ext cx="4652168"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https://doi.org/10.1104/pp.19.00988</a:t>
              </a:r>
            </a:p>
          </p:txBody>
        </p:sp>
      </p:grpSp>
      <p:grpSp>
        <p:nvGrpSpPr>
          <p:cNvPr id="8" name="Group 7">
            <a:extLst>
              <a:ext uri="{FF2B5EF4-FFF2-40B4-BE49-F238E27FC236}">
                <a16:creationId xmlns:a16="http://schemas.microsoft.com/office/drawing/2014/main" id="{0FFF5303-C782-03D9-DEEC-D490D9350D58}"/>
              </a:ext>
            </a:extLst>
          </p:cNvPr>
          <p:cNvGrpSpPr/>
          <p:nvPr/>
        </p:nvGrpSpPr>
        <p:grpSpPr>
          <a:xfrm>
            <a:off x="295289" y="1735497"/>
            <a:ext cx="7340016" cy="2066243"/>
            <a:chOff x="311526" y="4087012"/>
            <a:chExt cx="5867500" cy="1651724"/>
          </a:xfrm>
        </p:grpSpPr>
        <p:pic>
          <p:nvPicPr>
            <p:cNvPr id="4100" name="Picture 4">
              <a:extLst>
                <a:ext uri="{FF2B5EF4-FFF2-40B4-BE49-F238E27FC236}">
                  <a16:creationId xmlns:a16="http://schemas.microsoft.com/office/drawing/2014/main" id="{19DAA0B1-9723-DC3E-618F-B8F87C7C7BF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harpenSoften amount="25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t="57509" b="10237"/>
            <a:stretch/>
          </p:blipFill>
          <p:spPr bwMode="auto">
            <a:xfrm>
              <a:off x="311526" y="4087012"/>
              <a:ext cx="5867500" cy="13387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240B748-2C70-70CB-5A83-D08CA6CF1E06}"/>
                </a:ext>
              </a:extLst>
            </p:cNvPr>
            <p:cNvSpPr txBox="1"/>
            <p:nvPr/>
          </p:nvSpPr>
          <p:spPr>
            <a:xfrm>
              <a:off x="919192" y="5461737"/>
              <a:ext cx="4652168"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https://doi.org/10.3389/fgene.2013.00219</a:t>
              </a:r>
            </a:p>
          </p:txBody>
        </p:sp>
      </p:grpSp>
      <p:sp>
        <p:nvSpPr>
          <p:cNvPr id="11" name="TextBox 10">
            <a:extLst>
              <a:ext uri="{FF2B5EF4-FFF2-40B4-BE49-F238E27FC236}">
                <a16:creationId xmlns:a16="http://schemas.microsoft.com/office/drawing/2014/main" id="{B5AD4E2E-3CB1-AA4D-95D7-33C1AFF59993}"/>
              </a:ext>
            </a:extLst>
          </p:cNvPr>
          <p:cNvSpPr txBox="1"/>
          <p:nvPr/>
        </p:nvSpPr>
        <p:spPr>
          <a:xfrm>
            <a:off x="385151" y="3948947"/>
            <a:ext cx="7160292" cy="2462213"/>
          </a:xfrm>
          <a:prstGeom prst="rect">
            <a:avLst/>
          </a:prstGeom>
          <a:noFill/>
        </p:spPr>
        <p:txBody>
          <a:bodyPr wrap="square">
            <a:spAutoFit/>
          </a:bodyPr>
          <a:lstStyle/>
          <a:p>
            <a:pPr algn="just"/>
            <a:r>
              <a:rPr lang="en-SG" sz="2200" dirty="0">
                <a:solidFill>
                  <a:srgbClr val="002060"/>
                </a:solidFill>
                <a:latin typeface="Aptos Display" panose="020B0004020202020204" pitchFamily="34" charset="0"/>
              </a:rPr>
              <a:t>Trong </a:t>
            </a:r>
            <a:r>
              <a:rPr lang="en-SG" sz="2200" dirty="0" err="1">
                <a:solidFill>
                  <a:srgbClr val="002060"/>
                </a:solidFill>
                <a:latin typeface="Aptos Display" panose="020B0004020202020204" pitchFamily="34" charset="0"/>
              </a:rPr>
              <a:t>tế</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bào</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thực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vật</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biến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đổi</a:t>
            </a:r>
            <a:r>
              <a:rPr lang="en-SG" sz="2200" dirty="0">
                <a:solidFill>
                  <a:srgbClr val="002060"/>
                </a:solidFill>
                <a:latin typeface="Aptos Display" panose="020B0004020202020204" pitchFamily="34" charset="0"/>
              </a:rPr>
              <a:t> methylation </a:t>
            </a:r>
            <a:r>
              <a:rPr lang="en-SG" sz="2200" dirty="0" err="1">
                <a:solidFill>
                  <a:srgbClr val="002060"/>
                </a:solidFill>
                <a:latin typeface="Aptos Display" panose="020B0004020202020204" pitchFamily="34" charset="0"/>
              </a:rPr>
              <a:t>trên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các</a:t>
            </a:r>
            <a:r>
              <a:rPr lang="en-SG" sz="2200" dirty="0">
                <a:solidFill>
                  <a:srgbClr val="002060"/>
                </a:solidFill>
                <a:latin typeface="Aptos Display" panose="020B0004020202020204" pitchFamily="34" charset="0"/>
              </a:rPr>
              <a:t> protein histone </a:t>
            </a:r>
            <a:r>
              <a:rPr lang="en-SG" sz="2200" dirty="0" err="1">
                <a:solidFill>
                  <a:srgbClr val="002060"/>
                </a:solidFill>
                <a:latin typeface="Aptos Display" panose="020B0004020202020204" pitchFamily="34" charset="0"/>
              </a:rPr>
              <a:t>là</a:t>
            </a:r>
            <a:r>
              <a:rPr lang="en-SG" sz="2200" dirty="0">
                <a:solidFill>
                  <a:srgbClr val="002060"/>
                </a:solidFill>
                <a:latin typeface="Aptos Display" panose="020B0004020202020204" pitchFamily="34" charset="0"/>
              </a:rPr>
              <a:t> một </a:t>
            </a:r>
            <a:r>
              <a:rPr lang="en-SG" sz="2200" dirty="0" err="1">
                <a:solidFill>
                  <a:srgbClr val="002060"/>
                </a:solidFill>
                <a:latin typeface="Aptos Display" panose="020B0004020202020204" pitchFamily="34" charset="0"/>
              </a:rPr>
              <a:t>quá</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trình</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nghịch</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đảo</a:t>
            </a:r>
            <a:r>
              <a:rPr lang="en-SG" sz="2200" dirty="0">
                <a:solidFill>
                  <a:srgbClr val="002060"/>
                </a:solidFill>
                <a:latin typeface="Aptos Display" panose="020B0004020202020204" pitchFamily="34" charset="0"/>
              </a:rPr>
              <a:t>”.</a:t>
            </a:r>
          </a:p>
          <a:p>
            <a:pPr marL="285750" indent="-285750" algn="just">
              <a:buFontTx/>
              <a:buChar char="-"/>
            </a:pPr>
            <a:r>
              <a:rPr lang="en-SG" sz="2200" dirty="0">
                <a:solidFill>
                  <a:srgbClr val="002060"/>
                </a:solidFill>
                <a:latin typeface="Aptos Display" panose="020B0004020202020204" pitchFamily="34" charset="0"/>
              </a:rPr>
              <a:t>Methylation </a:t>
            </a:r>
            <a:r>
              <a:rPr lang="en-SG" sz="2200" dirty="0" err="1">
                <a:solidFill>
                  <a:srgbClr val="002060"/>
                </a:solidFill>
                <a:latin typeface="Aptos Display" panose="020B0004020202020204" pitchFamily="34" charset="0"/>
              </a:rPr>
              <a:t>được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xúc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tác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bởi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các</a:t>
            </a:r>
            <a:r>
              <a:rPr lang="en-SG" sz="2200" dirty="0">
                <a:solidFill>
                  <a:srgbClr val="002060"/>
                </a:solidFill>
                <a:latin typeface="Aptos Display" panose="020B0004020202020204" pitchFamily="34" charset="0"/>
              </a:rPr>
              <a:t> enzyme </a:t>
            </a:r>
            <a:r>
              <a:rPr lang="en-SG" sz="2200" dirty="0" err="1">
                <a:solidFill>
                  <a:srgbClr val="002060"/>
                </a:solidFill>
                <a:latin typeface="Aptos Display" panose="020B0004020202020204" pitchFamily="34" charset="0"/>
              </a:rPr>
              <a:t>có</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tên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chung</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là</a:t>
            </a:r>
            <a:r>
              <a:rPr lang="en-SG" sz="2200" dirty="0">
                <a:solidFill>
                  <a:srgbClr val="002060"/>
                </a:solidFill>
                <a:latin typeface="Aptos Display" panose="020B0004020202020204" pitchFamily="34" charset="0"/>
              </a:rPr>
              <a:t> </a:t>
            </a:r>
            <a:r>
              <a:rPr lang="en-SG" sz="2200" b="1" dirty="0">
                <a:solidFill>
                  <a:srgbClr val="002060"/>
                </a:solidFill>
                <a:latin typeface="Aptos Display" panose="020B0004020202020204" pitchFamily="34" charset="0"/>
              </a:rPr>
              <a:t>histone methyltransferases </a:t>
            </a:r>
            <a:r>
              <a:rPr lang="en-SG" sz="2200" dirty="0">
                <a:solidFill>
                  <a:srgbClr val="002060"/>
                </a:solidFill>
                <a:latin typeface="Aptos Display" panose="020B0004020202020204" pitchFamily="34" charset="0"/>
              </a:rPr>
              <a:t>(</a:t>
            </a:r>
            <a:r>
              <a:rPr lang="en-SG" sz="2200" b="1" dirty="0">
                <a:solidFill>
                  <a:srgbClr val="002060"/>
                </a:solidFill>
                <a:latin typeface="Aptos Display" panose="020B0004020202020204" pitchFamily="34" charset="0"/>
              </a:rPr>
              <a:t>HMT</a:t>
            </a:r>
            <a:r>
              <a:rPr lang="en-SG" sz="2200" dirty="0">
                <a:solidFill>
                  <a:srgbClr val="002060"/>
                </a:solidFill>
                <a:latin typeface="Aptos Display" panose="020B0004020202020204" pitchFamily="34" charset="0"/>
              </a:rPr>
              <a:t>).</a:t>
            </a:r>
          </a:p>
          <a:p>
            <a:pPr marL="285750" indent="-285750" algn="just">
              <a:buFontTx/>
              <a:buChar char="-"/>
            </a:pPr>
            <a:r>
              <a:rPr lang="en-SG" sz="2200" dirty="0">
                <a:solidFill>
                  <a:srgbClr val="002060"/>
                </a:solidFill>
                <a:latin typeface="Aptos Display" panose="020B0004020202020204" pitchFamily="34" charset="0"/>
              </a:rPr>
              <a:t>Trong </a:t>
            </a:r>
            <a:r>
              <a:rPr lang="en-SG" sz="2200" dirty="0" err="1">
                <a:solidFill>
                  <a:srgbClr val="002060"/>
                </a:solidFill>
                <a:latin typeface="Aptos Display" panose="020B0004020202020204" pitchFamily="34" charset="0"/>
              </a:rPr>
              <a:t>khi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đó</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quá</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trình</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loại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bỏ</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nhóm</a:t>
            </a:r>
            <a:r>
              <a:rPr lang="en-SG" sz="2200" dirty="0">
                <a:solidFill>
                  <a:srgbClr val="002060"/>
                </a:solidFill>
                <a:latin typeface="Aptos Display" panose="020B0004020202020204" pitchFamily="34" charset="0"/>
              </a:rPr>
              <a:t> methyl, hay </a:t>
            </a:r>
            <a:r>
              <a:rPr lang="en-SG" sz="2200" dirty="0" err="1">
                <a:solidFill>
                  <a:srgbClr val="002060"/>
                </a:solidFill>
                <a:latin typeface="Aptos Display" panose="020B0004020202020204" pitchFamily="34" charset="0"/>
              </a:rPr>
              <a:t>còn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gọi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là</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khử</a:t>
            </a:r>
            <a:r>
              <a:rPr lang="en-SG" sz="2200" dirty="0">
                <a:solidFill>
                  <a:srgbClr val="002060"/>
                </a:solidFill>
                <a:latin typeface="Aptos Display" panose="020B0004020202020204" pitchFamily="34" charset="0"/>
              </a:rPr>
              <a:t> methyl (demethylation) </a:t>
            </a:r>
            <a:r>
              <a:rPr lang="en-SG" sz="2200" dirty="0" err="1">
                <a:solidFill>
                  <a:srgbClr val="002060"/>
                </a:solidFill>
                <a:latin typeface="Aptos Display" panose="020B0004020202020204" pitchFamily="34" charset="0"/>
              </a:rPr>
              <a:t>khỏi</a:t>
            </a:r>
            <a:r>
              <a:rPr lang="en-SG" sz="2200" dirty="0">
                <a:solidFill>
                  <a:srgbClr val="002060"/>
                </a:solidFill>
                <a:latin typeface="Aptos Display" panose="020B0004020202020204" pitchFamily="34" charset="0"/>
              </a:rPr>
              <a:t> protein histone </a:t>
            </a:r>
            <a:r>
              <a:rPr lang="en-SG" sz="2200" dirty="0" err="1">
                <a:solidFill>
                  <a:srgbClr val="002060"/>
                </a:solidFill>
                <a:latin typeface="Aptos Display" panose="020B0004020202020204" pitchFamily="34" charset="0"/>
              </a:rPr>
              <a:t>được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xúc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tác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bởi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nhóm</a:t>
            </a:r>
            <a:r>
              <a:rPr lang="en-SG" sz="2200" dirty="0">
                <a:solidFill>
                  <a:srgbClr val="002060"/>
                </a:solidFill>
                <a:latin typeface="Aptos Display" panose="020B0004020202020204" pitchFamily="34" charset="0"/>
              </a:rPr>
              <a:t> enzyme </a:t>
            </a:r>
            <a:r>
              <a:rPr lang="en-SG" sz="2200" b="1" dirty="0">
                <a:solidFill>
                  <a:srgbClr val="002060"/>
                </a:solidFill>
                <a:latin typeface="Aptos Display" panose="020B0004020202020204" pitchFamily="34" charset="0"/>
              </a:rPr>
              <a:t>histone demethylase </a:t>
            </a:r>
            <a:r>
              <a:rPr lang="en-SG" sz="2200" dirty="0">
                <a:solidFill>
                  <a:srgbClr val="002060"/>
                </a:solidFill>
                <a:latin typeface="Aptos Display" panose="020B0004020202020204" pitchFamily="34" charset="0"/>
              </a:rPr>
              <a:t>(</a:t>
            </a:r>
            <a:r>
              <a:rPr lang="en-SG" sz="2200" b="1" dirty="0">
                <a:solidFill>
                  <a:srgbClr val="002060"/>
                </a:solidFill>
                <a:latin typeface="Aptos Display" panose="020B0004020202020204" pitchFamily="34" charset="0"/>
              </a:rPr>
              <a:t>HDM</a:t>
            </a:r>
            <a:r>
              <a:rPr lang="en-SG" sz="2200" dirty="0">
                <a:solidFill>
                  <a:srgbClr val="002060"/>
                </a:solidFill>
                <a:latin typeface="Aptos Display" panose="020B0004020202020204" pitchFamily="34" charset="0"/>
              </a:rPr>
              <a:t>).</a:t>
            </a:r>
          </a:p>
        </p:txBody>
      </p:sp>
      <p:grpSp>
        <p:nvGrpSpPr>
          <p:cNvPr id="9" name="Group 8">
            <a:extLst>
              <a:ext uri="{FF2B5EF4-FFF2-40B4-BE49-F238E27FC236}">
                <a16:creationId xmlns:a16="http://schemas.microsoft.com/office/drawing/2014/main" id="{9056EA84-908E-98FE-51CF-A897AECBC724}"/>
              </a:ext>
            </a:extLst>
          </p:cNvPr>
          <p:cNvGrpSpPr/>
          <p:nvPr/>
        </p:nvGrpSpPr>
        <p:grpSpPr>
          <a:xfrm>
            <a:off x="0" y="-14027"/>
            <a:ext cx="12192000" cy="848683"/>
            <a:chOff x="0" y="-14027"/>
            <a:chExt cx="12192000" cy="848683"/>
          </a:xfrm>
          <a:solidFill>
            <a:schemeClr val="accent4">
              <a:lumMod val="20000"/>
              <a:lumOff val="80000"/>
            </a:schemeClr>
          </a:solidFill>
        </p:grpSpPr>
        <p:sp>
          <p:nvSpPr>
            <p:cNvPr id="10" name="Rectangle 9">
              <a:extLst>
                <a:ext uri="{FF2B5EF4-FFF2-40B4-BE49-F238E27FC236}">
                  <a16:creationId xmlns:a16="http://schemas.microsoft.com/office/drawing/2014/main" id="{CA2EA50E-CE52-5B80-426E-6986176DA2F1}"/>
                </a:ext>
              </a:extLst>
            </p:cNvPr>
            <p:cNvSpPr/>
            <p:nvPr/>
          </p:nvSpPr>
          <p:spPr>
            <a:xfrm>
              <a:off x="0" y="-14027"/>
              <a:ext cx="12192000" cy="848683"/>
            </a:xfrm>
            <a:prstGeom prst="rect">
              <a:avLst/>
            </a:prstGeom>
            <a:grp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000A2AC2-ADCF-DE0D-4A65-FAFE98C5B6A2}"/>
                </a:ext>
              </a:extLst>
            </p:cNvPr>
            <p:cNvSpPr txBox="1"/>
            <p:nvPr/>
          </p:nvSpPr>
          <p:spPr>
            <a:xfrm>
              <a:off x="1" y="83548"/>
              <a:ext cx="12191999" cy="446276"/>
            </a:xfrm>
            <a:prstGeom prst="rect">
              <a:avLst/>
            </a:prstGeom>
            <a:grpFill/>
            <a:ln>
              <a:solidFill>
                <a:schemeClr val="accent4">
                  <a:lumMod val="20000"/>
                  <a:lumOff val="80000"/>
                </a:schemeClr>
              </a:solidFill>
            </a:ln>
          </p:spPr>
          <p:txBody>
            <a:bodyPr wrap="square">
              <a:spAutoFit/>
            </a:bodyPr>
            <a:lstStyle/>
            <a:p>
              <a:pPr marL="0" indent="0" algn="ctr">
                <a:buNone/>
              </a:pPr>
              <a:r>
                <a:rPr lang="vi-VN" altLang="en-US" sz="2300" b="1" dirty="0">
                  <a:solidFill>
                    <a:srgbClr val="990000"/>
                  </a:solidFill>
                  <a:latin typeface="Aptos Display" panose="020B0004020202020204" pitchFamily="34" charset="0"/>
                  <a:cs typeface="Arial" panose="020B0604020202020204" pitchFamily="34" charset="0"/>
                </a:rPr>
                <a:t>Chủ đề 2.1. Histone methylation và ảnh hưởng của biến đổi này lên điều hòa phiên mã ở thực vật</a:t>
              </a:r>
            </a:p>
          </p:txBody>
        </p:sp>
      </p:grpSp>
    </p:spTree>
    <p:extLst>
      <p:ext uri="{BB962C8B-B14F-4D97-AF65-F5344CB8AC3E}">
        <p14:creationId xmlns:p14="http://schemas.microsoft.com/office/powerpoint/2010/main" val="24177472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890BF523-2DB3-302B-7051-8B274B3C06EF}"/>
              </a:ext>
            </a:extLst>
          </p:cNvPr>
          <p:cNvGrpSpPr/>
          <p:nvPr/>
        </p:nvGrpSpPr>
        <p:grpSpPr>
          <a:xfrm>
            <a:off x="67518" y="1408316"/>
            <a:ext cx="6762697" cy="5039369"/>
            <a:chOff x="107933" y="1559085"/>
            <a:chExt cx="6762697" cy="5039369"/>
          </a:xfrm>
        </p:grpSpPr>
        <p:pic>
          <p:nvPicPr>
            <p:cNvPr id="3074" name="Picture 2">
              <a:extLst>
                <a:ext uri="{FF2B5EF4-FFF2-40B4-BE49-F238E27FC236}">
                  <a16:creationId xmlns:a16="http://schemas.microsoft.com/office/drawing/2014/main" id="{67A23E81-5378-652D-AABD-FD967F1D4A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33" y="1559085"/>
              <a:ext cx="6762697" cy="45935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03AB20-D869-E2CF-B68B-60B0EA72187F}"/>
                </a:ext>
              </a:extLst>
            </p:cNvPr>
            <p:cNvSpPr txBox="1"/>
            <p:nvPr/>
          </p:nvSpPr>
          <p:spPr>
            <a:xfrm>
              <a:off x="574213" y="6321455"/>
              <a:ext cx="5830135"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https://doi.org/10.3389/fpls.2022.967607</a:t>
              </a:r>
            </a:p>
          </p:txBody>
        </p:sp>
      </p:grpSp>
      <p:grpSp>
        <p:nvGrpSpPr>
          <p:cNvPr id="9" name="Group 8">
            <a:extLst>
              <a:ext uri="{FF2B5EF4-FFF2-40B4-BE49-F238E27FC236}">
                <a16:creationId xmlns:a16="http://schemas.microsoft.com/office/drawing/2014/main" id="{C7AF4233-3902-041D-1282-7D38A686D179}"/>
              </a:ext>
            </a:extLst>
          </p:cNvPr>
          <p:cNvGrpSpPr/>
          <p:nvPr/>
        </p:nvGrpSpPr>
        <p:grpSpPr>
          <a:xfrm>
            <a:off x="7178640" y="1518669"/>
            <a:ext cx="4839752" cy="2614180"/>
            <a:chOff x="7178640" y="1518669"/>
            <a:chExt cx="4839752" cy="2614180"/>
          </a:xfrm>
        </p:grpSpPr>
        <p:pic>
          <p:nvPicPr>
            <p:cNvPr id="5" name="Picture 2">
              <a:extLst>
                <a:ext uri="{FF2B5EF4-FFF2-40B4-BE49-F238E27FC236}">
                  <a16:creationId xmlns:a16="http://schemas.microsoft.com/office/drawing/2014/main" id="{2DA235E6-2E36-9B5E-F621-7E8F0058DC0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178640" y="1518669"/>
              <a:ext cx="4839752" cy="226485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34CB74C4-DF67-D31C-490A-B3C3C9AFF005}"/>
                </a:ext>
              </a:extLst>
            </p:cNvPr>
            <p:cNvSpPr txBox="1"/>
            <p:nvPr/>
          </p:nvSpPr>
          <p:spPr>
            <a:xfrm>
              <a:off x="7272432" y="3855850"/>
              <a:ext cx="4652168"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https://doi.org/10.1104/pp.19.00988</a:t>
              </a:r>
            </a:p>
          </p:txBody>
        </p:sp>
      </p:grpSp>
      <p:sp>
        <p:nvSpPr>
          <p:cNvPr id="10" name="TextBox 9">
            <a:extLst>
              <a:ext uri="{FF2B5EF4-FFF2-40B4-BE49-F238E27FC236}">
                <a16:creationId xmlns:a16="http://schemas.microsoft.com/office/drawing/2014/main" id="{EDFF431E-465A-BB09-5A66-967C434B1931}"/>
              </a:ext>
            </a:extLst>
          </p:cNvPr>
          <p:cNvSpPr txBox="1"/>
          <p:nvPr/>
        </p:nvSpPr>
        <p:spPr>
          <a:xfrm>
            <a:off x="6289657" y="4466128"/>
            <a:ext cx="5728735" cy="2308324"/>
          </a:xfrm>
          <a:prstGeom prst="rect">
            <a:avLst/>
          </a:prstGeom>
          <a:noFill/>
        </p:spPr>
        <p:txBody>
          <a:bodyPr wrap="square">
            <a:spAutoFit/>
          </a:bodyPr>
          <a:lstStyle/>
          <a:p>
            <a:pPr algn="just"/>
            <a:r>
              <a:rPr lang="en-SG" dirty="0" err="1">
                <a:solidFill>
                  <a:srgbClr val="002060"/>
                </a:solidFill>
                <a:latin typeface="Aptos Display" panose="020B0004020202020204" pitchFamily="34" charset="0"/>
              </a:rPr>
              <a:t>Đối</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với</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dạng</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biến</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đổi</a:t>
            </a:r>
            <a:r>
              <a:rPr lang="en-SG" dirty="0">
                <a:solidFill>
                  <a:srgbClr val="002060"/>
                </a:solidFill>
                <a:latin typeface="Aptos Display" panose="020B0004020202020204" pitchFamily="34" charset="0"/>
              </a:rPr>
              <a:t> “histone methylation”, </a:t>
            </a:r>
            <a:r>
              <a:rPr lang="en-SG" dirty="0" err="1">
                <a:solidFill>
                  <a:srgbClr val="002060"/>
                </a:solidFill>
                <a:latin typeface="Aptos Display" panose="020B0004020202020204" pitchFamily="34" charset="0"/>
              </a:rPr>
              <a:t>tùy</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vào</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vị</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trí</a:t>
            </a:r>
            <a:r>
              <a:rPr lang="en-SG" dirty="0">
                <a:solidFill>
                  <a:srgbClr val="002060"/>
                </a:solidFill>
                <a:latin typeface="Aptos Display" panose="020B0004020202020204" pitchFamily="34" charset="0"/>
              </a:rPr>
              <a:t> amino acid </a:t>
            </a:r>
            <a:r>
              <a:rPr lang="en-SG" dirty="0" err="1">
                <a:solidFill>
                  <a:srgbClr val="002060"/>
                </a:solidFill>
                <a:latin typeface="Aptos Display" panose="020B0004020202020204" pitchFamily="34" charset="0"/>
              </a:rPr>
              <a:t>bị</a:t>
            </a:r>
            <a:r>
              <a:rPr lang="en-SG" dirty="0">
                <a:solidFill>
                  <a:srgbClr val="002060"/>
                </a:solidFill>
                <a:latin typeface="Aptos Display" panose="020B0004020202020204" pitchFamily="34" charset="0"/>
              </a:rPr>
              <a:t> methyl </a:t>
            </a:r>
            <a:r>
              <a:rPr lang="en-SG" dirty="0" err="1">
                <a:solidFill>
                  <a:srgbClr val="002060"/>
                </a:solidFill>
                <a:latin typeface="Aptos Display" panose="020B0004020202020204" pitchFamily="34" charset="0"/>
              </a:rPr>
              <a:t>hóa</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sẽ</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ảnh</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hưởng</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đến</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việc</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tăng</a:t>
            </a:r>
            <a:r>
              <a:rPr lang="en-SG" dirty="0">
                <a:solidFill>
                  <a:srgbClr val="002060"/>
                </a:solidFill>
                <a:latin typeface="Aptos Display" panose="020B0004020202020204" pitchFamily="34" charset="0"/>
              </a:rPr>
              <a:t> hay </a:t>
            </a:r>
            <a:r>
              <a:rPr lang="en-SG" dirty="0" err="1">
                <a:solidFill>
                  <a:srgbClr val="002060"/>
                </a:solidFill>
                <a:latin typeface="Aptos Display" panose="020B0004020202020204" pitchFamily="34" charset="0"/>
              </a:rPr>
              <a:t>giảm</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sự</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tương</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tác</a:t>
            </a:r>
            <a:r>
              <a:rPr lang="en-SG" dirty="0">
                <a:solidFill>
                  <a:srgbClr val="002060"/>
                </a:solidFill>
                <a:latin typeface="Aptos Display" panose="020B0004020202020204" pitchFamily="34" charset="0"/>
              </a:rPr>
              <a:t> </a:t>
            </a:r>
            <a:r>
              <a:rPr lang="en-SG" dirty="0" err="1">
                <a:solidFill>
                  <a:srgbClr val="002060"/>
                </a:solidFill>
                <a:latin typeface="Aptos Display" panose="020B0004020202020204" pitchFamily="34" charset="0"/>
              </a:rPr>
              <a:t>giữa</a:t>
            </a:r>
            <a:r>
              <a:rPr lang="en-SG" dirty="0">
                <a:solidFill>
                  <a:srgbClr val="002060"/>
                </a:solidFill>
                <a:latin typeface="Aptos Display" panose="020B0004020202020204" pitchFamily="34" charset="0"/>
              </a:rPr>
              <a:t> DNA </a:t>
            </a:r>
            <a:r>
              <a:rPr lang="en-SG" dirty="0" err="1">
                <a:solidFill>
                  <a:srgbClr val="002060"/>
                </a:solidFill>
                <a:latin typeface="Aptos Display" panose="020B0004020202020204" pitchFamily="34" charset="0"/>
              </a:rPr>
              <a:t>và</a:t>
            </a:r>
            <a:r>
              <a:rPr lang="en-SG" dirty="0">
                <a:solidFill>
                  <a:srgbClr val="002060"/>
                </a:solidFill>
                <a:latin typeface="Aptos Display" panose="020B0004020202020204" pitchFamily="34" charset="0"/>
              </a:rPr>
              <a:t> protein histone. </a:t>
            </a:r>
          </a:p>
          <a:p>
            <a:pPr marL="285750" indent="-285750" algn="just">
              <a:buFontTx/>
              <a:buChar char="-"/>
            </a:pPr>
            <a:r>
              <a:rPr lang="en-SG" sz="1500" dirty="0" err="1">
                <a:solidFill>
                  <a:srgbClr val="002060"/>
                </a:solidFill>
                <a:latin typeface="Aptos Display" panose="020B0004020202020204" pitchFamily="34" charset="0"/>
              </a:rPr>
              <a:t>Ví</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dụ</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đối</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với</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trường</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hợp</a:t>
            </a:r>
            <a:r>
              <a:rPr lang="en-SG" sz="1500" dirty="0">
                <a:solidFill>
                  <a:srgbClr val="002060"/>
                </a:solidFill>
                <a:latin typeface="Aptos Display" panose="020B0004020202020204" pitchFamily="34" charset="0"/>
              </a:rPr>
              <a:t> histone H3, amino acid lysine </a:t>
            </a:r>
            <a:r>
              <a:rPr lang="en-SG" sz="1500" dirty="0" err="1">
                <a:solidFill>
                  <a:srgbClr val="002060"/>
                </a:solidFill>
                <a:latin typeface="Aptos Display" panose="020B0004020202020204" pitchFamily="34" charset="0"/>
              </a:rPr>
              <a:t>thứ</a:t>
            </a:r>
            <a:r>
              <a:rPr lang="en-SG" sz="1500" dirty="0">
                <a:solidFill>
                  <a:srgbClr val="002060"/>
                </a:solidFill>
                <a:latin typeface="Aptos Display" panose="020B0004020202020204" pitchFamily="34" charset="0"/>
              </a:rPr>
              <a:t> 4 </a:t>
            </a:r>
            <a:r>
              <a:rPr lang="en-SG" sz="1500" dirty="0" err="1">
                <a:solidFill>
                  <a:srgbClr val="002060"/>
                </a:solidFill>
                <a:latin typeface="Aptos Display" panose="020B0004020202020204" pitchFamily="34" charset="0"/>
              </a:rPr>
              <a:t>và</a:t>
            </a:r>
            <a:r>
              <a:rPr lang="en-SG" sz="1500" dirty="0">
                <a:solidFill>
                  <a:srgbClr val="002060"/>
                </a:solidFill>
                <a:latin typeface="Aptos Display" panose="020B0004020202020204" pitchFamily="34" charset="0"/>
              </a:rPr>
              <a:t> 36 </a:t>
            </a:r>
            <a:r>
              <a:rPr lang="en-SG" sz="1500" dirty="0" err="1">
                <a:solidFill>
                  <a:srgbClr val="002060"/>
                </a:solidFill>
                <a:latin typeface="Aptos Display" panose="020B0004020202020204" pitchFamily="34" charset="0"/>
              </a:rPr>
              <a:t>trên</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đuôi</a:t>
            </a:r>
            <a:r>
              <a:rPr lang="en-SG" sz="1500" dirty="0">
                <a:solidFill>
                  <a:srgbClr val="002060"/>
                </a:solidFill>
                <a:latin typeface="Aptos Display" panose="020B0004020202020204" pitchFamily="34" charset="0"/>
              </a:rPr>
              <a:t> histone H3 </a:t>
            </a:r>
            <a:r>
              <a:rPr lang="en-SG" sz="1500" dirty="0" err="1">
                <a:solidFill>
                  <a:srgbClr val="002060"/>
                </a:solidFill>
                <a:latin typeface="Aptos Display" panose="020B0004020202020204" pitchFamily="34" charset="0"/>
              </a:rPr>
              <a:t>bị</a:t>
            </a:r>
            <a:r>
              <a:rPr lang="en-SG" sz="1500" dirty="0">
                <a:solidFill>
                  <a:srgbClr val="002060"/>
                </a:solidFill>
                <a:latin typeface="Aptos Display" panose="020B0004020202020204" pitchFamily="34" charset="0"/>
              </a:rPr>
              <a:t> methyl </a:t>
            </a:r>
            <a:r>
              <a:rPr lang="en-SG" sz="1500" dirty="0" err="1">
                <a:solidFill>
                  <a:srgbClr val="002060"/>
                </a:solidFill>
                <a:latin typeface="Aptos Display" panose="020B0004020202020204" pitchFamily="34" charset="0"/>
              </a:rPr>
              <a:t>hóa</a:t>
            </a:r>
            <a:r>
              <a:rPr lang="en-SG" sz="1500" dirty="0">
                <a:solidFill>
                  <a:srgbClr val="002060"/>
                </a:solidFill>
                <a:latin typeface="Aptos Display" panose="020B0004020202020204" pitchFamily="34" charset="0"/>
              </a:rPr>
              <a:t> (H3K4me/H3K36me) </a:t>
            </a:r>
            <a:r>
              <a:rPr lang="en-SG" sz="1500" dirty="0" err="1">
                <a:solidFill>
                  <a:srgbClr val="002060"/>
                </a:solidFill>
                <a:latin typeface="Aptos Display" panose="020B0004020202020204" pitchFamily="34" charset="0"/>
              </a:rPr>
              <a:t>sẽ</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làm</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giảm</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tương</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tác</a:t>
            </a:r>
            <a:r>
              <a:rPr lang="en-SG" sz="1500" dirty="0">
                <a:solidFill>
                  <a:srgbClr val="002060"/>
                </a:solidFill>
                <a:latin typeface="Aptos Display" panose="020B0004020202020204" pitchFamily="34" charset="0"/>
              </a:rPr>
              <a:t> </a:t>
            </a:r>
            <a:r>
              <a:rPr lang="en-SG" sz="1500" dirty="0" err="1">
                <a:solidFill>
                  <a:srgbClr val="002060"/>
                </a:solidFill>
                <a:latin typeface="Aptos Display" panose="020B0004020202020204" pitchFamily="34" charset="0"/>
              </a:rPr>
              <a:t>giữa</a:t>
            </a:r>
            <a:r>
              <a:rPr lang="en-SG" sz="1500" dirty="0">
                <a:solidFill>
                  <a:srgbClr val="002060"/>
                </a:solidFill>
                <a:latin typeface="Aptos Display" panose="020B0004020202020204" pitchFamily="34" charset="0"/>
              </a:rPr>
              <a:t> DNA </a:t>
            </a:r>
            <a:r>
              <a:rPr lang="en-SG" sz="1500" dirty="0" err="1">
                <a:solidFill>
                  <a:srgbClr val="002060"/>
                </a:solidFill>
                <a:latin typeface="Aptos Display" panose="020B0004020202020204" pitchFamily="34" charset="0"/>
              </a:rPr>
              <a:t>và</a:t>
            </a:r>
            <a:r>
              <a:rPr lang="en-SG" sz="1500" dirty="0">
                <a:solidFill>
                  <a:srgbClr val="002060"/>
                </a:solidFill>
                <a:latin typeface="Aptos Display" panose="020B0004020202020204" pitchFamily="34" charset="0"/>
              </a:rPr>
              <a:t> H3 </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tăng</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phiên</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mã</a:t>
            </a:r>
            <a:r>
              <a:rPr lang="en-SG" sz="1500" dirty="0">
                <a:solidFill>
                  <a:srgbClr val="002060"/>
                </a:solidFill>
                <a:latin typeface="Aptos Display" panose="020B0004020202020204" pitchFamily="34" charset="0"/>
                <a:sym typeface="Wingdings" panose="05000000000000000000" pitchFamily="2" charset="2"/>
              </a:rPr>
              <a:t>.</a:t>
            </a:r>
          </a:p>
          <a:p>
            <a:pPr marL="285750" indent="-285750" algn="just">
              <a:buFontTx/>
              <a:buChar char="-"/>
            </a:pPr>
            <a:r>
              <a:rPr lang="en-SG" sz="1500" dirty="0" err="1">
                <a:solidFill>
                  <a:srgbClr val="002060"/>
                </a:solidFill>
                <a:latin typeface="Aptos Display" panose="020B0004020202020204" pitchFamily="34" charset="0"/>
                <a:sym typeface="Wingdings" panose="05000000000000000000" pitchFamily="2" charset="2"/>
              </a:rPr>
              <a:t>Ngược</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lại</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nếu</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các</a:t>
            </a:r>
            <a:r>
              <a:rPr lang="en-SG" sz="1500" dirty="0">
                <a:solidFill>
                  <a:srgbClr val="002060"/>
                </a:solidFill>
                <a:latin typeface="Aptos Display" panose="020B0004020202020204" pitchFamily="34" charset="0"/>
                <a:sym typeface="Wingdings" panose="05000000000000000000" pitchFamily="2" charset="2"/>
              </a:rPr>
              <a:t> amino acid </a:t>
            </a:r>
            <a:r>
              <a:rPr lang="en-SG" sz="1500" dirty="0" err="1">
                <a:solidFill>
                  <a:srgbClr val="002060"/>
                </a:solidFill>
                <a:latin typeface="Aptos Display" panose="020B0004020202020204" pitchFamily="34" charset="0"/>
                <a:sym typeface="Wingdings" panose="05000000000000000000" pitchFamily="2" charset="2"/>
              </a:rPr>
              <a:t>như</a:t>
            </a:r>
            <a:r>
              <a:rPr lang="en-SG" sz="1500" dirty="0">
                <a:solidFill>
                  <a:srgbClr val="002060"/>
                </a:solidFill>
                <a:latin typeface="Aptos Display" panose="020B0004020202020204" pitchFamily="34" charset="0"/>
                <a:sym typeface="Wingdings" panose="05000000000000000000" pitchFamily="2" charset="2"/>
              </a:rPr>
              <a:t> lysine </a:t>
            </a:r>
            <a:r>
              <a:rPr lang="en-SG" sz="1500" dirty="0" err="1">
                <a:solidFill>
                  <a:srgbClr val="002060"/>
                </a:solidFill>
                <a:latin typeface="Aptos Display" panose="020B0004020202020204" pitchFamily="34" charset="0"/>
                <a:sym typeface="Wingdings" panose="05000000000000000000" pitchFamily="2" charset="2"/>
              </a:rPr>
              <a:t>thứ</a:t>
            </a:r>
            <a:r>
              <a:rPr lang="en-SG" sz="1500" dirty="0">
                <a:solidFill>
                  <a:srgbClr val="002060"/>
                </a:solidFill>
                <a:latin typeface="Aptos Display" panose="020B0004020202020204" pitchFamily="34" charset="0"/>
                <a:sym typeface="Wingdings" panose="05000000000000000000" pitchFamily="2" charset="2"/>
              </a:rPr>
              <a:t> 9 hay 27 </a:t>
            </a:r>
            <a:r>
              <a:rPr lang="en-SG" sz="1500" dirty="0" err="1">
                <a:solidFill>
                  <a:srgbClr val="002060"/>
                </a:solidFill>
                <a:latin typeface="Aptos Display" panose="020B0004020202020204" pitchFamily="34" charset="0"/>
                <a:sym typeface="Wingdings" panose="05000000000000000000" pitchFamily="2" charset="2"/>
              </a:rPr>
              <a:t>bị</a:t>
            </a:r>
            <a:r>
              <a:rPr lang="en-SG" sz="1500" dirty="0">
                <a:solidFill>
                  <a:srgbClr val="002060"/>
                </a:solidFill>
                <a:latin typeface="Aptos Display" panose="020B0004020202020204" pitchFamily="34" charset="0"/>
                <a:sym typeface="Wingdings" panose="05000000000000000000" pitchFamily="2" charset="2"/>
              </a:rPr>
              <a:t> methyl </a:t>
            </a:r>
            <a:r>
              <a:rPr lang="en-SG" sz="1500" dirty="0" err="1">
                <a:solidFill>
                  <a:srgbClr val="002060"/>
                </a:solidFill>
                <a:latin typeface="Aptos Display" panose="020B0004020202020204" pitchFamily="34" charset="0"/>
                <a:sym typeface="Wingdings" panose="05000000000000000000" pitchFamily="2" charset="2"/>
              </a:rPr>
              <a:t>hóa</a:t>
            </a:r>
            <a:r>
              <a:rPr lang="en-SG" sz="1500" dirty="0">
                <a:solidFill>
                  <a:srgbClr val="002060"/>
                </a:solidFill>
                <a:latin typeface="Aptos Display" panose="020B0004020202020204" pitchFamily="34" charset="0"/>
                <a:sym typeface="Wingdings" panose="05000000000000000000" pitchFamily="2" charset="2"/>
              </a:rPr>
              <a:t> (H3K9me/H3K27me), </a:t>
            </a:r>
            <a:r>
              <a:rPr lang="en-SG" sz="1500" dirty="0" err="1">
                <a:solidFill>
                  <a:srgbClr val="002060"/>
                </a:solidFill>
                <a:latin typeface="Aptos Display" panose="020B0004020202020204" pitchFamily="34" charset="0"/>
                <a:sym typeface="Wingdings" panose="05000000000000000000" pitchFamily="2" charset="2"/>
              </a:rPr>
              <a:t>thì</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tương</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tác</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giữa</a:t>
            </a:r>
            <a:r>
              <a:rPr lang="en-SG" sz="1500" dirty="0">
                <a:solidFill>
                  <a:srgbClr val="002060"/>
                </a:solidFill>
                <a:latin typeface="Aptos Display" panose="020B0004020202020204" pitchFamily="34" charset="0"/>
                <a:sym typeface="Wingdings" panose="05000000000000000000" pitchFamily="2" charset="2"/>
              </a:rPr>
              <a:t> DNA </a:t>
            </a:r>
            <a:r>
              <a:rPr lang="en-SG" sz="1500" dirty="0" err="1">
                <a:solidFill>
                  <a:srgbClr val="002060"/>
                </a:solidFill>
                <a:latin typeface="Aptos Display" panose="020B0004020202020204" pitchFamily="34" charset="0"/>
                <a:sym typeface="Wingdings" panose="05000000000000000000" pitchFamily="2" charset="2"/>
              </a:rPr>
              <a:t>và</a:t>
            </a:r>
            <a:r>
              <a:rPr lang="en-SG" sz="1500" dirty="0">
                <a:solidFill>
                  <a:srgbClr val="002060"/>
                </a:solidFill>
                <a:latin typeface="Aptos Display" panose="020B0004020202020204" pitchFamily="34" charset="0"/>
                <a:sym typeface="Wingdings" panose="05000000000000000000" pitchFamily="2" charset="2"/>
              </a:rPr>
              <a:t> histone H3 </a:t>
            </a:r>
            <a:r>
              <a:rPr lang="en-SG" sz="1500" dirty="0" err="1">
                <a:solidFill>
                  <a:srgbClr val="002060"/>
                </a:solidFill>
                <a:latin typeface="Aptos Display" panose="020B0004020202020204" pitchFamily="34" charset="0"/>
                <a:sym typeface="Wingdings" panose="05000000000000000000" pitchFamily="2" charset="2"/>
              </a:rPr>
              <a:t>sẽ</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tăng</a:t>
            </a:r>
            <a:r>
              <a:rPr lang="en-SG" sz="1500" dirty="0">
                <a:solidFill>
                  <a:srgbClr val="002060"/>
                </a:solidFill>
                <a:latin typeface="Aptos Display" panose="020B0004020202020204" pitchFamily="34" charset="0"/>
                <a:sym typeface="Wingdings" panose="05000000000000000000" pitchFamily="2" charset="2"/>
              </a:rPr>
              <a:t>  </a:t>
            </a:r>
            <a:r>
              <a:rPr lang="en-SG" sz="1500" dirty="0" err="1">
                <a:solidFill>
                  <a:srgbClr val="002060"/>
                </a:solidFill>
                <a:latin typeface="Aptos Display" panose="020B0004020202020204" pitchFamily="34" charset="0"/>
                <a:sym typeface="Wingdings" panose="05000000000000000000" pitchFamily="2" charset="2"/>
              </a:rPr>
              <a:t>làm</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khó</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phiên</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mã</a:t>
            </a:r>
            <a:r>
              <a:rPr lang="en-SG" sz="1500" dirty="0">
                <a:solidFill>
                  <a:srgbClr val="002060"/>
                </a:solidFill>
                <a:latin typeface="Aptos Display" panose="020B0004020202020204" pitchFamily="34" charset="0"/>
                <a:sym typeface="Wingdings" panose="05000000000000000000" pitchFamily="2" charset="2"/>
              </a:rPr>
              <a:t> hay </a:t>
            </a:r>
            <a:r>
              <a:rPr lang="en-SG" sz="1500" dirty="0" err="1">
                <a:solidFill>
                  <a:srgbClr val="002060"/>
                </a:solidFill>
                <a:latin typeface="Aptos Display" panose="020B0004020202020204" pitchFamily="34" charset="0"/>
                <a:sym typeface="Wingdings" panose="05000000000000000000" pitchFamily="2" charset="2"/>
              </a:rPr>
              <a:t>hiểu</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nôm</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na</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là</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giảm</a:t>
            </a:r>
            <a:r>
              <a:rPr lang="en-SG" sz="1500" dirty="0">
                <a:solidFill>
                  <a:srgbClr val="002060"/>
                </a:solidFill>
                <a:latin typeface="Aptos Display" panose="020B0004020202020204" pitchFamily="34" charset="0"/>
                <a:sym typeface="Wingdings" panose="05000000000000000000" pitchFamily="2" charset="2"/>
              </a:rPr>
              <a:t>/</a:t>
            </a:r>
            <a:r>
              <a:rPr lang="en-SG" sz="1500" dirty="0" err="1">
                <a:solidFill>
                  <a:srgbClr val="002060"/>
                </a:solidFill>
                <a:latin typeface="Aptos Display" panose="020B0004020202020204" pitchFamily="34" charset="0"/>
                <a:sym typeface="Wingdings" panose="05000000000000000000" pitchFamily="2" charset="2"/>
              </a:rPr>
              <a:t>ức</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chế</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phiên</a:t>
            </a:r>
            <a:r>
              <a:rPr lang="en-SG" sz="1500" dirty="0">
                <a:solidFill>
                  <a:srgbClr val="002060"/>
                </a:solidFill>
                <a:latin typeface="Aptos Display" panose="020B0004020202020204" pitchFamily="34" charset="0"/>
                <a:sym typeface="Wingdings" panose="05000000000000000000" pitchFamily="2" charset="2"/>
              </a:rPr>
              <a:t> </a:t>
            </a:r>
            <a:r>
              <a:rPr lang="en-SG" sz="1500" dirty="0" err="1">
                <a:solidFill>
                  <a:srgbClr val="002060"/>
                </a:solidFill>
                <a:latin typeface="Aptos Display" panose="020B0004020202020204" pitchFamily="34" charset="0"/>
                <a:sym typeface="Wingdings" panose="05000000000000000000" pitchFamily="2" charset="2"/>
              </a:rPr>
              <a:t>mã</a:t>
            </a:r>
            <a:r>
              <a:rPr lang="en-SG" sz="1500" dirty="0">
                <a:solidFill>
                  <a:srgbClr val="002060"/>
                </a:solidFill>
                <a:latin typeface="Aptos Display" panose="020B0004020202020204" pitchFamily="34" charset="0"/>
                <a:sym typeface="Wingdings" panose="05000000000000000000" pitchFamily="2" charset="2"/>
              </a:rPr>
              <a:t>.</a:t>
            </a:r>
            <a:endParaRPr lang="en-SG" sz="1500" dirty="0">
              <a:solidFill>
                <a:srgbClr val="002060"/>
              </a:solidFill>
              <a:latin typeface="Aptos Display" panose="020B0004020202020204" pitchFamily="34" charset="0"/>
            </a:endParaRPr>
          </a:p>
        </p:txBody>
      </p:sp>
      <p:grpSp>
        <p:nvGrpSpPr>
          <p:cNvPr id="11" name="Group 10">
            <a:extLst>
              <a:ext uri="{FF2B5EF4-FFF2-40B4-BE49-F238E27FC236}">
                <a16:creationId xmlns:a16="http://schemas.microsoft.com/office/drawing/2014/main" id="{B4171EA9-53DF-F41D-8649-83D6859C6157}"/>
              </a:ext>
            </a:extLst>
          </p:cNvPr>
          <p:cNvGrpSpPr/>
          <p:nvPr/>
        </p:nvGrpSpPr>
        <p:grpSpPr>
          <a:xfrm>
            <a:off x="0" y="-14027"/>
            <a:ext cx="12192000" cy="848683"/>
            <a:chOff x="0" y="-14027"/>
            <a:chExt cx="12192000" cy="848683"/>
          </a:xfrm>
          <a:solidFill>
            <a:schemeClr val="accent4">
              <a:lumMod val="20000"/>
              <a:lumOff val="80000"/>
            </a:schemeClr>
          </a:solidFill>
        </p:grpSpPr>
        <p:sp>
          <p:nvSpPr>
            <p:cNvPr id="12" name="Rectangle 11">
              <a:extLst>
                <a:ext uri="{FF2B5EF4-FFF2-40B4-BE49-F238E27FC236}">
                  <a16:creationId xmlns:a16="http://schemas.microsoft.com/office/drawing/2014/main" id="{5CC008F8-EA3F-B8B5-E408-C1B7AE9745EB}"/>
                </a:ext>
              </a:extLst>
            </p:cNvPr>
            <p:cNvSpPr/>
            <p:nvPr/>
          </p:nvSpPr>
          <p:spPr>
            <a:xfrm>
              <a:off x="0" y="-14027"/>
              <a:ext cx="12192000" cy="848683"/>
            </a:xfrm>
            <a:prstGeom prst="rect">
              <a:avLst/>
            </a:prstGeom>
            <a:grp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TextBox 12">
              <a:extLst>
                <a:ext uri="{FF2B5EF4-FFF2-40B4-BE49-F238E27FC236}">
                  <a16:creationId xmlns:a16="http://schemas.microsoft.com/office/drawing/2014/main" id="{87F316BA-F135-11C0-CF4F-0CBA1AD14726}"/>
                </a:ext>
              </a:extLst>
            </p:cNvPr>
            <p:cNvSpPr txBox="1"/>
            <p:nvPr/>
          </p:nvSpPr>
          <p:spPr>
            <a:xfrm>
              <a:off x="1" y="83548"/>
              <a:ext cx="12191999" cy="446276"/>
            </a:xfrm>
            <a:prstGeom prst="rect">
              <a:avLst/>
            </a:prstGeom>
            <a:grpFill/>
            <a:ln>
              <a:solidFill>
                <a:schemeClr val="accent4">
                  <a:lumMod val="20000"/>
                  <a:lumOff val="80000"/>
                </a:schemeClr>
              </a:solidFill>
            </a:ln>
          </p:spPr>
          <p:txBody>
            <a:bodyPr wrap="square">
              <a:spAutoFit/>
            </a:bodyPr>
            <a:lstStyle/>
            <a:p>
              <a:pPr marL="0" indent="0" algn="ctr">
                <a:buNone/>
              </a:pPr>
              <a:r>
                <a:rPr lang="vi-VN" altLang="en-US" sz="2300" b="1" dirty="0">
                  <a:solidFill>
                    <a:srgbClr val="990000"/>
                  </a:solidFill>
                  <a:latin typeface="Aptos Display" panose="020B0004020202020204" pitchFamily="34" charset="0"/>
                  <a:cs typeface="Arial" panose="020B0604020202020204" pitchFamily="34" charset="0"/>
                </a:rPr>
                <a:t>Chủ đề 2.1. Histone methylation và ảnh hưởng của biến đổi này lên điều hòa phiên mã ở thực vật</a:t>
              </a:r>
            </a:p>
          </p:txBody>
        </p:sp>
      </p:grpSp>
    </p:spTree>
    <p:extLst>
      <p:ext uri="{BB962C8B-B14F-4D97-AF65-F5344CB8AC3E}">
        <p14:creationId xmlns:p14="http://schemas.microsoft.com/office/powerpoint/2010/main" val="90232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A1929E4-1B78-F1CF-AD80-2D5D423538C1}"/>
              </a:ext>
            </a:extLst>
          </p:cNvPr>
          <p:cNvGrpSpPr/>
          <p:nvPr/>
        </p:nvGrpSpPr>
        <p:grpSpPr>
          <a:xfrm>
            <a:off x="497994" y="1419594"/>
            <a:ext cx="4652168" cy="5173546"/>
            <a:chOff x="386851" y="1470114"/>
            <a:chExt cx="4652168" cy="5173546"/>
          </a:xfrm>
        </p:grpSpPr>
        <p:pic>
          <p:nvPicPr>
            <p:cNvPr id="6" name="Picture 5">
              <a:extLst>
                <a:ext uri="{FF2B5EF4-FFF2-40B4-BE49-F238E27FC236}">
                  <a16:creationId xmlns:a16="http://schemas.microsoft.com/office/drawing/2014/main" id="{D99A3E0D-0C43-B69A-63CE-EB2E3113CD2A}"/>
                </a:ext>
              </a:extLst>
            </p:cNvPr>
            <p:cNvPicPr>
              <a:picLocks noChangeAspect="1"/>
            </p:cNvPicPr>
            <p:nvPr/>
          </p:nvPicPr>
          <p:blipFill>
            <a:blip r:embed="rId2"/>
            <a:stretch>
              <a:fillRect/>
            </a:stretch>
          </p:blipFill>
          <p:spPr>
            <a:xfrm>
              <a:off x="553459" y="1470114"/>
              <a:ext cx="4318953" cy="4852382"/>
            </a:xfrm>
            <a:prstGeom prst="rect">
              <a:avLst/>
            </a:prstGeom>
          </p:spPr>
        </p:pic>
        <p:sp>
          <p:nvSpPr>
            <p:cNvPr id="7" name="TextBox 6">
              <a:extLst>
                <a:ext uri="{FF2B5EF4-FFF2-40B4-BE49-F238E27FC236}">
                  <a16:creationId xmlns:a16="http://schemas.microsoft.com/office/drawing/2014/main" id="{87057C4E-54C9-8791-EAFE-59354A58A71A}"/>
                </a:ext>
              </a:extLst>
            </p:cNvPr>
            <p:cNvSpPr txBox="1"/>
            <p:nvPr/>
          </p:nvSpPr>
          <p:spPr>
            <a:xfrm>
              <a:off x="386851" y="6366661"/>
              <a:ext cx="4652168"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https://doi.org/10.1007/s10725-018-0453-x</a:t>
              </a:r>
            </a:p>
          </p:txBody>
        </p:sp>
      </p:grpSp>
      <p:sp>
        <p:nvSpPr>
          <p:cNvPr id="9" name="TextBox 8">
            <a:extLst>
              <a:ext uri="{FF2B5EF4-FFF2-40B4-BE49-F238E27FC236}">
                <a16:creationId xmlns:a16="http://schemas.microsoft.com/office/drawing/2014/main" id="{7E4BC2CA-6F7D-9009-1C31-765BADF24847}"/>
              </a:ext>
            </a:extLst>
          </p:cNvPr>
          <p:cNvSpPr txBox="1"/>
          <p:nvPr/>
        </p:nvSpPr>
        <p:spPr>
          <a:xfrm>
            <a:off x="5435881" y="1712797"/>
            <a:ext cx="6405851" cy="4401205"/>
          </a:xfrm>
          <a:prstGeom prst="rect">
            <a:avLst/>
          </a:prstGeom>
          <a:noFill/>
        </p:spPr>
        <p:txBody>
          <a:bodyPr wrap="square">
            <a:spAutoFit/>
          </a:bodyPr>
          <a:lstStyle/>
          <a:p>
            <a:pPr algn="just"/>
            <a:r>
              <a:rPr lang="en-SG" sz="2000" b="1" dirty="0" err="1">
                <a:solidFill>
                  <a:srgbClr val="002060"/>
                </a:solidFill>
                <a:latin typeface="Aptos Display" panose="020B0004020202020204" pitchFamily="34" charset="0"/>
              </a:rPr>
              <a:t>Ví</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dụ</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về</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vai</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trò</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của</a:t>
            </a:r>
            <a:r>
              <a:rPr lang="en-SG" sz="2000" b="1" dirty="0">
                <a:solidFill>
                  <a:srgbClr val="002060"/>
                </a:solidFill>
                <a:latin typeface="Aptos Display" panose="020B0004020202020204" pitchFamily="34" charset="0"/>
              </a:rPr>
              <a:t> histone methylation </a:t>
            </a:r>
            <a:r>
              <a:rPr lang="en-SG" sz="2000" b="1" dirty="0" err="1">
                <a:solidFill>
                  <a:srgbClr val="002060"/>
                </a:solidFill>
                <a:latin typeface="Aptos Display" panose="020B0004020202020204" pitchFamily="34" charset="0"/>
              </a:rPr>
              <a:t>trong</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ức</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chế</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phiên</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mã</a:t>
            </a:r>
            <a:r>
              <a:rPr lang="en-SG" sz="2000" b="1" dirty="0">
                <a:solidFill>
                  <a:srgbClr val="002060"/>
                </a:solidFill>
                <a:latin typeface="Aptos Display" panose="020B0004020202020204" pitchFamily="34" charset="0"/>
              </a:rPr>
              <a:t> gene ở </a:t>
            </a:r>
            <a:r>
              <a:rPr lang="en-SG" sz="2000" b="1" dirty="0" err="1">
                <a:solidFill>
                  <a:srgbClr val="002060"/>
                </a:solidFill>
                <a:latin typeface="Aptos Display" panose="020B0004020202020204" pitchFamily="34" charset="0"/>
              </a:rPr>
              <a:t>thực</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vật</a:t>
            </a:r>
            <a:r>
              <a:rPr lang="en-SG" sz="2000" b="1" dirty="0">
                <a:solidFill>
                  <a:srgbClr val="002060"/>
                </a:solidFill>
                <a:latin typeface="Aptos Display" panose="020B0004020202020204" pitchFamily="34" charset="0"/>
              </a:rPr>
              <a:t>.</a:t>
            </a:r>
          </a:p>
          <a:p>
            <a:pPr algn="just"/>
            <a:endParaRPr lang="en-SG" sz="2000" b="1" dirty="0">
              <a:solidFill>
                <a:srgbClr val="002060"/>
              </a:solidFill>
              <a:latin typeface="Aptos Display" panose="020B0004020202020204" pitchFamily="34" charset="0"/>
            </a:endParaRPr>
          </a:p>
          <a:p>
            <a:pPr algn="just"/>
            <a:r>
              <a:rPr lang="en-SG" sz="2000" dirty="0">
                <a:solidFill>
                  <a:srgbClr val="002060"/>
                </a:solidFill>
                <a:latin typeface="Aptos Display" panose="020B0004020202020204" pitchFamily="34" charset="0"/>
              </a:rPr>
              <a:t>- Ở </a:t>
            </a:r>
            <a:r>
              <a:rPr lang="en-SG" sz="2000" dirty="0" err="1">
                <a:solidFill>
                  <a:srgbClr val="002060"/>
                </a:solidFill>
                <a:latin typeface="Aptos Display" panose="020B0004020202020204" pitchFamily="34" charset="0"/>
              </a:rPr>
              <a:t>vùng</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nhiễm</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sắc</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chất</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của</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các</a:t>
            </a:r>
            <a:r>
              <a:rPr lang="en-SG" sz="2000" dirty="0">
                <a:solidFill>
                  <a:srgbClr val="002060"/>
                </a:solidFill>
                <a:latin typeface="Aptos Display" panose="020B0004020202020204" pitchFamily="34" charset="0"/>
              </a:rPr>
              <a:t> gene </a:t>
            </a:r>
            <a:r>
              <a:rPr lang="en-SG" sz="2000" i="1" dirty="0">
                <a:solidFill>
                  <a:srgbClr val="002060"/>
                </a:solidFill>
                <a:latin typeface="Aptos Display" panose="020B0004020202020204" pitchFamily="34" charset="0"/>
              </a:rPr>
              <a:t>YUCCA </a:t>
            </a:r>
            <a:r>
              <a:rPr lang="en-SG" sz="2000" dirty="0">
                <a:solidFill>
                  <a:srgbClr val="002060"/>
                </a:solidFill>
                <a:latin typeface="Aptos Display" panose="020B0004020202020204" pitchFamily="34" charset="0"/>
              </a:rPr>
              <a:t>(</a:t>
            </a:r>
            <a:r>
              <a:rPr lang="en-SG" sz="2000" i="1" dirty="0">
                <a:solidFill>
                  <a:srgbClr val="002060"/>
                </a:solidFill>
                <a:latin typeface="Aptos Display" panose="020B0004020202020204" pitchFamily="34" charset="0"/>
              </a:rPr>
              <a:t>YUC</a:t>
            </a:r>
            <a:r>
              <a:rPr lang="en-SG" sz="2000" dirty="0">
                <a:solidFill>
                  <a:srgbClr val="002060"/>
                </a:solidFill>
                <a:latin typeface="Aptos Display" panose="020B0004020202020204" pitchFamily="34" charset="0"/>
              </a:rPr>
              <a:t>)</a:t>
            </a:r>
            <a:r>
              <a:rPr lang="en-SG" sz="2000" i="1"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mã</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hóa</a:t>
            </a:r>
            <a:r>
              <a:rPr lang="en-SG" sz="2000" dirty="0">
                <a:solidFill>
                  <a:srgbClr val="002060"/>
                </a:solidFill>
                <a:latin typeface="Aptos Display" panose="020B0004020202020204" pitchFamily="34" charset="0"/>
              </a:rPr>
              <a:t> enzyme </a:t>
            </a:r>
            <a:r>
              <a:rPr lang="en-SG" sz="2000" dirty="0" err="1">
                <a:solidFill>
                  <a:srgbClr val="002060"/>
                </a:solidFill>
                <a:latin typeface="Aptos Display" panose="020B0004020202020204" pitchFamily="34" charset="0"/>
              </a:rPr>
              <a:t>sinh</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tổng</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hợp</a:t>
            </a:r>
            <a:r>
              <a:rPr lang="en-SG" sz="2000" dirty="0">
                <a:solidFill>
                  <a:srgbClr val="002060"/>
                </a:solidFill>
                <a:latin typeface="Aptos Display" panose="020B0004020202020204" pitchFamily="34" charset="0"/>
              </a:rPr>
              <a:t> hormone auxin (IAA), amino acid </a:t>
            </a:r>
            <a:r>
              <a:rPr lang="en-SG" sz="2000" dirty="0">
                <a:solidFill>
                  <a:srgbClr val="002060"/>
                </a:solidFill>
                <a:latin typeface="Aptos Display" panose="020B0004020202020204" pitchFamily="34" charset="0"/>
                <a:sym typeface="Wingdings" panose="05000000000000000000" pitchFamily="2" charset="2"/>
              </a:rPr>
              <a:t>lysine </a:t>
            </a:r>
            <a:r>
              <a:rPr lang="en-SG" sz="2000" dirty="0" err="1">
                <a:solidFill>
                  <a:srgbClr val="002060"/>
                </a:solidFill>
                <a:latin typeface="Aptos Display" panose="020B0004020202020204" pitchFamily="34" charset="0"/>
                <a:sym typeface="Wingdings" panose="05000000000000000000" pitchFamily="2" charset="2"/>
              </a:rPr>
              <a:t>thứ</a:t>
            </a:r>
            <a:r>
              <a:rPr lang="en-SG" sz="2000" dirty="0">
                <a:solidFill>
                  <a:srgbClr val="002060"/>
                </a:solidFill>
                <a:latin typeface="Aptos Display" panose="020B0004020202020204" pitchFamily="34" charset="0"/>
                <a:sym typeface="Wingdings" panose="05000000000000000000" pitchFamily="2" charset="2"/>
              </a:rPr>
              <a:t> 27 </a:t>
            </a:r>
            <a:r>
              <a:rPr lang="en-SG" sz="2000" dirty="0" err="1">
                <a:solidFill>
                  <a:srgbClr val="002060"/>
                </a:solidFill>
                <a:latin typeface="Aptos Display" panose="020B0004020202020204" pitchFamily="34" charset="0"/>
                <a:sym typeface="Wingdings" panose="05000000000000000000" pitchFamily="2" charset="2"/>
              </a:rPr>
              <a:t>của</a:t>
            </a:r>
            <a:r>
              <a:rPr lang="en-SG" sz="2000" dirty="0">
                <a:solidFill>
                  <a:srgbClr val="002060"/>
                </a:solidFill>
                <a:latin typeface="Aptos Display" panose="020B0004020202020204" pitchFamily="34" charset="0"/>
                <a:sym typeface="Wingdings" panose="05000000000000000000" pitchFamily="2" charset="2"/>
              </a:rPr>
              <a:t> </a:t>
            </a:r>
            <a:r>
              <a:rPr lang="en-SG" sz="2000" dirty="0">
                <a:solidFill>
                  <a:srgbClr val="002060"/>
                </a:solidFill>
                <a:latin typeface="Aptos Display" panose="020B0004020202020204" pitchFamily="34" charset="0"/>
              </a:rPr>
              <a:t>protein histone H3 </a:t>
            </a:r>
            <a:r>
              <a:rPr lang="en-SG" sz="2000" dirty="0" err="1">
                <a:solidFill>
                  <a:srgbClr val="002060"/>
                </a:solidFill>
                <a:latin typeface="Aptos Display" panose="020B0004020202020204" pitchFamily="34" charset="0"/>
                <a:sym typeface="Wingdings" panose="05000000000000000000" pitchFamily="2" charset="2"/>
              </a:rPr>
              <a:t>bị</a:t>
            </a:r>
            <a:r>
              <a:rPr lang="en-SG" sz="2000" dirty="0">
                <a:solidFill>
                  <a:srgbClr val="002060"/>
                </a:solidFill>
                <a:latin typeface="Aptos Display" panose="020B0004020202020204" pitchFamily="34" charset="0"/>
                <a:sym typeface="Wingdings" panose="05000000000000000000" pitchFamily="2" charset="2"/>
              </a:rPr>
              <a:t> methyl </a:t>
            </a:r>
            <a:r>
              <a:rPr lang="en-SG" sz="2000" dirty="0" err="1">
                <a:solidFill>
                  <a:srgbClr val="002060"/>
                </a:solidFill>
                <a:latin typeface="Aptos Display" panose="020B0004020202020204" pitchFamily="34" charset="0"/>
                <a:sym typeface="Wingdings" panose="05000000000000000000" pitchFamily="2" charset="2"/>
              </a:rPr>
              <a:t>hóa</a:t>
            </a:r>
            <a:r>
              <a:rPr lang="en-SG" sz="2000" dirty="0">
                <a:solidFill>
                  <a:srgbClr val="002060"/>
                </a:solidFill>
                <a:latin typeface="Aptos Display" panose="020B0004020202020204" pitchFamily="34" charset="0"/>
                <a:sym typeface="Wingdings" panose="05000000000000000000" pitchFamily="2" charset="2"/>
              </a:rPr>
              <a:t> (H3K27me), </a:t>
            </a:r>
            <a:r>
              <a:rPr lang="en-SG" sz="2000" dirty="0" err="1">
                <a:solidFill>
                  <a:srgbClr val="002060"/>
                </a:solidFill>
                <a:latin typeface="Aptos Display" panose="020B0004020202020204" pitchFamily="34" charset="0"/>
                <a:sym typeface="Wingdings" panose="05000000000000000000" pitchFamily="2" charset="2"/>
              </a:rPr>
              <a:t>làm</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ức</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chế</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phiên</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mã</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của</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các</a:t>
            </a:r>
            <a:r>
              <a:rPr lang="en-SG" sz="2000" dirty="0">
                <a:solidFill>
                  <a:srgbClr val="002060"/>
                </a:solidFill>
                <a:latin typeface="Aptos Display" panose="020B0004020202020204" pitchFamily="34" charset="0"/>
                <a:sym typeface="Wingdings" panose="05000000000000000000" pitchFamily="2" charset="2"/>
              </a:rPr>
              <a:t> gene </a:t>
            </a:r>
            <a:r>
              <a:rPr lang="en-SG" sz="2000" dirty="0" err="1">
                <a:solidFill>
                  <a:srgbClr val="002060"/>
                </a:solidFill>
                <a:latin typeface="Aptos Display" panose="020B0004020202020204" pitchFamily="34" charset="0"/>
                <a:sym typeface="Wingdings" panose="05000000000000000000" pitchFamily="2" charset="2"/>
              </a:rPr>
              <a:t>này</a:t>
            </a:r>
            <a:r>
              <a:rPr lang="en-SG" sz="2000" dirty="0">
                <a:solidFill>
                  <a:srgbClr val="002060"/>
                </a:solidFill>
                <a:latin typeface="Aptos Display" panose="020B0004020202020204" pitchFamily="34" charset="0"/>
                <a:sym typeface="Wingdings" panose="05000000000000000000" pitchFamily="2" charset="2"/>
              </a:rPr>
              <a:t>.</a:t>
            </a:r>
          </a:p>
          <a:p>
            <a:pPr algn="just"/>
            <a:endParaRPr lang="en-SG" sz="2000" dirty="0">
              <a:solidFill>
                <a:srgbClr val="002060"/>
              </a:solidFill>
              <a:latin typeface="Aptos Display" panose="020B0004020202020204" pitchFamily="34" charset="0"/>
              <a:sym typeface="Wingdings" panose="05000000000000000000" pitchFamily="2" charset="2"/>
            </a:endParaRPr>
          </a:p>
          <a:p>
            <a:pPr algn="just"/>
            <a:r>
              <a:rPr lang="en-SG" sz="2000" dirty="0">
                <a:solidFill>
                  <a:srgbClr val="002060"/>
                </a:solidFill>
                <a:latin typeface="Aptos Display" panose="020B0004020202020204" pitchFamily="34" charset="0"/>
                <a:sym typeface="Wingdings" panose="05000000000000000000" pitchFamily="2" charset="2"/>
              </a:rPr>
              <a:t>- Khi </a:t>
            </a:r>
            <a:r>
              <a:rPr lang="en-SG" sz="2000" dirty="0" err="1">
                <a:solidFill>
                  <a:srgbClr val="002060"/>
                </a:solidFill>
                <a:latin typeface="Aptos Display" panose="020B0004020202020204" pitchFamily="34" charset="0"/>
                <a:sym typeface="Wingdings" panose="05000000000000000000" pitchFamily="2" charset="2"/>
              </a:rPr>
              <a:t>có</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tín</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hiệu</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từ</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môi</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trường</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ví</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dụ</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như</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cây</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bị</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thương</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tế</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bào</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sẽ</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đáp</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ứng</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và</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kích</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hoạt</a:t>
            </a:r>
            <a:r>
              <a:rPr lang="en-SG" sz="2000" dirty="0">
                <a:solidFill>
                  <a:srgbClr val="002060"/>
                </a:solidFill>
                <a:latin typeface="Aptos Display" panose="020B0004020202020204" pitchFamily="34" charset="0"/>
                <a:sym typeface="Wingdings" panose="05000000000000000000" pitchFamily="2" charset="2"/>
              </a:rPr>
              <a:t> enzyme histone demethylase </a:t>
            </a:r>
            <a:r>
              <a:rPr lang="en-SG" sz="2000" dirty="0" err="1">
                <a:solidFill>
                  <a:srgbClr val="002060"/>
                </a:solidFill>
                <a:latin typeface="Aptos Display" panose="020B0004020202020204" pitchFamily="34" charset="0"/>
                <a:sym typeface="Wingdings" panose="05000000000000000000" pitchFamily="2" charset="2"/>
              </a:rPr>
              <a:t>đến</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để</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khử</a:t>
            </a:r>
            <a:r>
              <a:rPr lang="en-SG" sz="2000" dirty="0">
                <a:solidFill>
                  <a:srgbClr val="002060"/>
                </a:solidFill>
                <a:latin typeface="Aptos Display" panose="020B0004020202020204" pitchFamily="34" charset="0"/>
                <a:sym typeface="Wingdings" panose="05000000000000000000" pitchFamily="2" charset="2"/>
              </a:rPr>
              <a:t> methyl H3K27. </a:t>
            </a:r>
            <a:r>
              <a:rPr lang="en-SG" sz="2000" dirty="0" err="1">
                <a:solidFill>
                  <a:srgbClr val="002060"/>
                </a:solidFill>
                <a:latin typeface="Aptos Display" panose="020B0004020202020204" pitchFamily="34" charset="0"/>
                <a:sym typeface="Wingdings" panose="05000000000000000000" pitchFamily="2" charset="2"/>
              </a:rPr>
              <a:t>Nhờ</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đó</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nhiễm</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sắc</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chất</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được</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mở</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ra</a:t>
            </a:r>
            <a:r>
              <a:rPr lang="en-SG" sz="2000" dirty="0">
                <a:solidFill>
                  <a:srgbClr val="002060"/>
                </a:solidFill>
                <a:latin typeface="Aptos Display" panose="020B0004020202020204" pitchFamily="34" charset="0"/>
                <a:sym typeface="Wingdings" panose="05000000000000000000" pitchFamily="2" charset="2"/>
              </a:rPr>
              <a:t>  </a:t>
            </a:r>
            <a:r>
              <a:rPr lang="en-SG" sz="2000" dirty="0" err="1">
                <a:solidFill>
                  <a:srgbClr val="002060"/>
                </a:solidFill>
                <a:latin typeface="Aptos Display" panose="020B0004020202020204" pitchFamily="34" charset="0"/>
                <a:sym typeface="Wingdings" panose="05000000000000000000" pitchFamily="2" charset="2"/>
              </a:rPr>
              <a:t>kích</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thích</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quá</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trình</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phiên</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mã</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các</a:t>
            </a:r>
            <a:r>
              <a:rPr lang="en-SG" sz="2000" dirty="0">
                <a:solidFill>
                  <a:srgbClr val="002060"/>
                </a:solidFill>
                <a:latin typeface="Aptos Display" panose="020B0004020202020204" pitchFamily="34" charset="0"/>
                <a:sym typeface="Wingdings" panose="05000000000000000000" pitchFamily="2" charset="2"/>
              </a:rPr>
              <a:t> gene </a:t>
            </a:r>
            <a:r>
              <a:rPr lang="en-SG" sz="2000" i="1" dirty="0">
                <a:solidFill>
                  <a:srgbClr val="002060"/>
                </a:solidFill>
                <a:latin typeface="Aptos Display" panose="020B0004020202020204" pitchFamily="34" charset="0"/>
                <a:sym typeface="Wingdings" panose="05000000000000000000" pitchFamily="2" charset="2"/>
              </a:rPr>
              <a:t>YUC</a:t>
            </a:r>
            <a:r>
              <a:rPr lang="en-SG" sz="2000" dirty="0">
                <a:solidFill>
                  <a:srgbClr val="002060"/>
                </a:solidFill>
                <a:latin typeface="Aptos Display" panose="020B0004020202020204" pitchFamily="34" charset="0"/>
                <a:sym typeface="Wingdings" panose="05000000000000000000" pitchFamily="2" charset="2"/>
              </a:rPr>
              <a:t>, enzyme YUC </a:t>
            </a:r>
            <a:r>
              <a:rPr lang="en-SG" sz="2000" dirty="0" err="1">
                <a:solidFill>
                  <a:srgbClr val="002060"/>
                </a:solidFill>
                <a:latin typeface="Aptos Display" panose="020B0004020202020204" pitchFamily="34" charset="0"/>
                <a:sym typeface="Wingdings" panose="05000000000000000000" pitchFamily="2" charset="2"/>
              </a:rPr>
              <a:t>được</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tạo</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ra</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để</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tăng</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tổng</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hợp</a:t>
            </a:r>
            <a:r>
              <a:rPr lang="en-SG" sz="2000" dirty="0">
                <a:solidFill>
                  <a:srgbClr val="002060"/>
                </a:solidFill>
                <a:latin typeface="Aptos Display" panose="020B0004020202020204" pitchFamily="34" charset="0"/>
                <a:sym typeface="Wingdings" panose="05000000000000000000" pitchFamily="2" charset="2"/>
              </a:rPr>
              <a:t> auxin IAA  </a:t>
            </a:r>
            <a:r>
              <a:rPr lang="en-SG" sz="2000" dirty="0" err="1">
                <a:solidFill>
                  <a:srgbClr val="002060"/>
                </a:solidFill>
                <a:latin typeface="Aptos Display" panose="020B0004020202020204" pitchFamily="34" charset="0"/>
                <a:sym typeface="Wingdings" panose="05000000000000000000" pitchFamily="2" charset="2"/>
              </a:rPr>
              <a:t>giúp</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cây</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đáp</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ứng</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với</a:t>
            </a:r>
            <a:r>
              <a:rPr lang="en-SG" sz="2000" dirty="0">
                <a:solidFill>
                  <a:srgbClr val="002060"/>
                </a:solidFill>
                <a:latin typeface="Aptos Display" panose="020B0004020202020204" pitchFamily="34" charset="0"/>
                <a:sym typeface="Wingdings" panose="05000000000000000000" pitchFamily="2" charset="2"/>
              </a:rPr>
              <a:t> stress </a:t>
            </a:r>
            <a:r>
              <a:rPr lang="en-SG" sz="2000" dirty="0" err="1">
                <a:solidFill>
                  <a:srgbClr val="002060"/>
                </a:solidFill>
                <a:latin typeface="Aptos Display" panose="020B0004020202020204" pitchFamily="34" charset="0"/>
                <a:sym typeface="Wingdings" panose="05000000000000000000" pitchFamily="2" charset="2"/>
              </a:rPr>
              <a:t>vết</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thương</a:t>
            </a:r>
            <a:r>
              <a:rPr lang="en-SG" sz="2000" dirty="0">
                <a:solidFill>
                  <a:srgbClr val="002060"/>
                </a:solidFill>
                <a:latin typeface="Aptos Display" panose="020B0004020202020204" pitchFamily="34" charset="0"/>
                <a:sym typeface="Wingdings" panose="05000000000000000000" pitchFamily="2" charset="2"/>
              </a:rPr>
              <a:t>.</a:t>
            </a:r>
            <a:endParaRPr lang="en-SG" sz="2000" dirty="0">
              <a:solidFill>
                <a:srgbClr val="002060"/>
              </a:solidFill>
              <a:latin typeface="Aptos Display" panose="020B0004020202020204" pitchFamily="34" charset="0"/>
            </a:endParaRPr>
          </a:p>
        </p:txBody>
      </p:sp>
      <p:grpSp>
        <p:nvGrpSpPr>
          <p:cNvPr id="10" name="Group 9">
            <a:extLst>
              <a:ext uri="{FF2B5EF4-FFF2-40B4-BE49-F238E27FC236}">
                <a16:creationId xmlns:a16="http://schemas.microsoft.com/office/drawing/2014/main" id="{A503BDFA-9962-68BC-B56B-45657908F52C}"/>
              </a:ext>
            </a:extLst>
          </p:cNvPr>
          <p:cNvGrpSpPr/>
          <p:nvPr/>
        </p:nvGrpSpPr>
        <p:grpSpPr>
          <a:xfrm>
            <a:off x="0" y="-14027"/>
            <a:ext cx="12192000" cy="848683"/>
            <a:chOff x="0" y="-14027"/>
            <a:chExt cx="12192000" cy="848683"/>
          </a:xfrm>
          <a:solidFill>
            <a:schemeClr val="accent4">
              <a:lumMod val="20000"/>
              <a:lumOff val="80000"/>
            </a:schemeClr>
          </a:solidFill>
        </p:grpSpPr>
        <p:sp>
          <p:nvSpPr>
            <p:cNvPr id="11" name="Rectangle 10">
              <a:extLst>
                <a:ext uri="{FF2B5EF4-FFF2-40B4-BE49-F238E27FC236}">
                  <a16:creationId xmlns:a16="http://schemas.microsoft.com/office/drawing/2014/main" id="{0ACCCD2F-EB2C-6B1A-BC4F-1D4B0ECF12BB}"/>
                </a:ext>
              </a:extLst>
            </p:cNvPr>
            <p:cNvSpPr/>
            <p:nvPr/>
          </p:nvSpPr>
          <p:spPr>
            <a:xfrm>
              <a:off x="0" y="-14027"/>
              <a:ext cx="12192000" cy="848683"/>
            </a:xfrm>
            <a:prstGeom prst="rect">
              <a:avLst/>
            </a:prstGeom>
            <a:grp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9CABFF55-BBE4-5E14-8981-D6803444199A}"/>
                </a:ext>
              </a:extLst>
            </p:cNvPr>
            <p:cNvSpPr txBox="1"/>
            <p:nvPr/>
          </p:nvSpPr>
          <p:spPr>
            <a:xfrm>
              <a:off x="1" y="83548"/>
              <a:ext cx="12191999" cy="446276"/>
            </a:xfrm>
            <a:prstGeom prst="rect">
              <a:avLst/>
            </a:prstGeom>
            <a:grpFill/>
            <a:ln>
              <a:solidFill>
                <a:schemeClr val="accent4">
                  <a:lumMod val="20000"/>
                  <a:lumOff val="80000"/>
                </a:schemeClr>
              </a:solidFill>
            </a:ln>
          </p:spPr>
          <p:txBody>
            <a:bodyPr wrap="square">
              <a:spAutoFit/>
            </a:bodyPr>
            <a:lstStyle/>
            <a:p>
              <a:pPr marL="0" indent="0" algn="ctr">
                <a:buNone/>
              </a:pPr>
              <a:r>
                <a:rPr lang="vi-VN" altLang="en-US" sz="2300" b="1" dirty="0">
                  <a:solidFill>
                    <a:srgbClr val="990000"/>
                  </a:solidFill>
                  <a:latin typeface="Aptos Display" panose="020B0004020202020204" pitchFamily="34" charset="0"/>
                  <a:cs typeface="Arial" panose="020B0604020202020204" pitchFamily="34" charset="0"/>
                </a:rPr>
                <a:t>Chủ đề 2.1. Histone methylation và ảnh hưởng của biến đổi này lên điều hòa phiên mã ở thực vật</a:t>
              </a:r>
            </a:p>
          </p:txBody>
        </p:sp>
      </p:grpSp>
    </p:spTree>
    <p:extLst>
      <p:ext uri="{BB962C8B-B14F-4D97-AF65-F5344CB8AC3E}">
        <p14:creationId xmlns:p14="http://schemas.microsoft.com/office/powerpoint/2010/main" val="2707831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E5426A43-33C5-B119-62EF-710678401C3F}"/>
              </a:ext>
            </a:extLst>
          </p:cNvPr>
          <p:cNvGrpSpPr/>
          <p:nvPr/>
        </p:nvGrpSpPr>
        <p:grpSpPr>
          <a:xfrm>
            <a:off x="79673" y="1877144"/>
            <a:ext cx="6667500" cy="3920719"/>
            <a:chOff x="205971" y="1690223"/>
            <a:chExt cx="6667500" cy="3920719"/>
          </a:xfrm>
        </p:grpSpPr>
        <p:pic>
          <p:nvPicPr>
            <p:cNvPr id="1026" name="Picture 2">
              <a:extLst>
                <a:ext uri="{FF2B5EF4-FFF2-40B4-BE49-F238E27FC236}">
                  <a16:creationId xmlns:a16="http://schemas.microsoft.com/office/drawing/2014/main" id="{3C5AAE1B-49C7-70DE-B6AD-26AABD63B57D}"/>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205971" y="1690223"/>
              <a:ext cx="6667500" cy="349567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7019384-9820-B044-737F-F56579EF15E4}"/>
                </a:ext>
              </a:extLst>
            </p:cNvPr>
            <p:cNvSpPr txBox="1"/>
            <p:nvPr/>
          </p:nvSpPr>
          <p:spPr>
            <a:xfrm>
              <a:off x="624653" y="5333943"/>
              <a:ext cx="5830135"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https://plantae.org/the-epigenetics-of-leaf-senescence/</a:t>
              </a:r>
            </a:p>
          </p:txBody>
        </p:sp>
      </p:grpSp>
      <p:sp>
        <p:nvSpPr>
          <p:cNvPr id="8" name="TextBox 7">
            <a:extLst>
              <a:ext uri="{FF2B5EF4-FFF2-40B4-BE49-F238E27FC236}">
                <a16:creationId xmlns:a16="http://schemas.microsoft.com/office/drawing/2014/main" id="{0C023110-2E6F-2BEF-9C86-CD359C26D612}"/>
              </a:ext>
            </a:extLst>
          </p:cNvPr>
          <p:cNvSpPr txBox="1"/>
          <p:nvPr/>
        </p:nvSpPr>
        <p:spPr>
          <a:xfrm>
            <a:off x="6812849" y="1354986"/>
            <a:ext cx="5215806" cy="5355312"/>
          </a:xfrm>
          <a:prstGeom prst="rect">
            <a:avLst/>
          </a:prstGeom>
          <a:noFill/>
        </p:spPr>
        <p:txBody>
          <a:bodyPr wrap="square">
            <a:spAutoFit/>
          </a:bodyPr>
          <a:lstStyle/>
          <a:p>
            <a:pPr algn="just"/>
            <a:r>
              <a:rPr lang="en-SG" sz="1900" dirty="0" err="1">
                <a:solidFill>
                  <a:srgbClr val="002060"/>
                </a:solidFill>
                <a:latin typeface="Aptos Display" panose="020B0004020202020204" pitchFamily="34" charset="0"/>
              </a:rPr>
              <a:t>Ví</a:t>
            </a:r>
            <a:r>
              <a:rPr lang="en-SG" sz="1900" dirty="0">
                <a:solidFill>
                  <a:srgbClr val="002060"/>
                </a:solidFill>
                <a:latin typeface="Aptos Display" panose="020B0004020202020204" pitchFamily="34" charset="0"/>
              </a:rPr>
              <a:t> </a:t>
            </a:r>
            <a:r>
              <a:rPr lang="en-SG" sz="1900" dirty="0" err="1">
                <a:solidFill>
                  <a:srgbClr val="002060"/>
                </a:solidFill>
                <a:latin typeface="Aptos Display" panose="020B0004020202020204" pitchFamily="34" charset="0"/>
              </a:rPr>
              <a:t>dụ</a:t>
            </a:r>
            <a:r>
              <a:rPr lang="en-SG" sz="1900" dirty="0">
                <a:solidFill>
                  <a:srgbClr val="002060"/>
                </a:solidFill>
                <a:latin typeface="Aptos Display" panose="020B0004020202020204" pitchFamily="34" charset="0"/>
              </a:rPr>
              <a:t>, </a:t>
            </a:r>
            <a:r>
              <a:rPr lang="en-US" sz="1900" dirty="0">
                <a:solidFill>
                  <a:srgbClr val="002060"/>
                </a:solidFill>
                <a:latin typeface="Aptos Display" panose="020B0004020202020204" pitchFamily="34" charset="0"/>
              </a:rPr>
              <a:t>ở</a:t>
            </a:r>
            <a:r>
              <a:rPr lang="vi-VN" sz="1900" dirty="0">
                <a:solidFill>
                  <a:srgbClr val="002060"/>
                </a:solidFill>
                <a:latin typeface="Aptos Display" panose="020B0004020202020204" pitchFamily="34" charset="0"/>
              </a:rPr>
              <a:t> lá trưởng thành </a:t>
            </a:r>
            <a:r>
              <a:rPr lang="en-US" sz="1900" dirty="0" err="1">
                <a:solidFill>
                  <a:srgbClr val="002060"/>
                </a:solidFill>
                <a:latin typeface="Aptos Display" panose="020B0004020202020204" pitchFamily="34" charset="0"/>
              </a:rPr>
              <a:t>của</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cây</a:t>
            </a:r>
            <a:r>
              <a:rPr lang="en-US" sz="1900" dirty="0">
                <a:solidFill>
                  <a:srgbClr val="002060"/>
                </a:solidFill>
                <a:latin typeface="Aptos Display" panose="020B0004020202020204" pitchFamily="34" charset="0"/>
              </a:rPr>
              <a:t> Arabidopsis</a:t>
            </a:r>
            <a:r>
              <a:rPr lang="vi-VN" sz="1900" dirty="0">
                <a:solidFill>
                  <a:srgbClr val="002060"/>
                </a:solidFill>
                <a:latin typeface="Aptos Display" panose="020B0004020202020204" pitchFamily="34" charset="0"/>
              </a:rPr>
              <a:t>, </a:t>
            </a:r>
            <a:r>
              <a:rPr lang="en-US" sz="1900" dirty="0">
                <a:solidFill>
                  <a:srgbClr val="002060"/>
                </a:solidFill>
                <a:latin typeface="Aptos Display" panose="020B0004020202020204" pitchFamily="34" charset="0"/>
              </a:rPr>
              <a:t>enzyme histone demethylase (</a:t>
            </a:r>
            <a:r>
              <a:rPr lang="en-US" sz="1900" dirty="0" err="1">
                <a:solidFill>
                  <a:srgbClr val="002060"/>
                </a:solidFill>
                <a:latin typeface="Aptos Display" panose="020B0004020202020204" pitchFamily="34" charset="0"/>
              </a:rPr>
              <a:t>tên</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riêng</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là</a:t>
            </a:r>
            <a:r>
              <a:rPr lang="en-US" sz="1900" dirty="0">
                <a:solidFill>
                  <a:srgbClr val="002060"/>
                </a:solidFill>
                <a:latin typeface="Aptos Display" panose="020B0004020202020204" pitchFamily="34" charset="0"/>
              </a:rPr>
              <a:t> </a:t>
            </a:r>
            <a:r>
              <a:rPr lang="vi-VN" sz="1900" dirty="0">
                <a:solidFill>
                  <a:srgbClr val="002060"/>
                </a:solidFill>
                <a:latin typeface="Aptos Display" panose="020B0004020202020204" pitchFamily="34" charset="0"/>
              </a:rPr>
              <a:t>JMJ16</a:t>
            </a:r>
            <a:r>
              <a:rPr lang="en-US" sz="1900" dirty="0">
                <a:solidFill>
                  <a:srgbClr val="002060"/>
                </a:solidFill>
                <a:latin typeface="Aptos Display" panose="020B0004020202020204" pitchFamily="34" charset="0"/>
              </a:rPr>
              <a:t>)</a:t>
            </a:r>
            <a:r>
              <a:rPr lang="vi-VN"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tương</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tác</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và</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khử</a:t>
            </a:r>
            <a:r>
              <a:rPr lang="en-US" sz="1900" dirty="0">
                <a:solidFill>
                  <a:srgbClr val="002060"/>
                </a:solidFill>
                <a:latin typeface="Aptos Display" panose="020B0004020202020204" pitchFamily="34" charset="0"/>
              </a:rPr>
              <a:t> methyl ở amino acid lysine </a:t>
            </a:r>
            <a:r>
              <a:rPr lang="en-US" sz="1900" dirty="0" err="1">
                <a:solidFill>
                  <a:srgbClr val="002060"/>
                </a:solidFill>
                <a:latin typeface="Aptos Display" panose="020B0004020202020204" pitchFamily="34" charset="0"/>
              </a:rPr>
              <a:t>số</a:t>
            </a:r>
            <a:r>
              <a:rPr lang="en-US" sz="1900" dirty="0">
                <a:solidFill>
                  <a:srgbClr val="002060"/>
                </a:solidFill>
                <a:latin typeface="Aptos Display" panose="020B0004020202020204" pitchFamily="34" charset="0"/>
              </a:rPr>
              <a:t> 4 </a:t>
            </a:r>
            <a:r>
              <a:rPr lang="en-US" sz="1900" dirty="0" err="1">
                <a:solidFill>
                  <a:srgbClr val="002060"/>
                </a:solidFill>
                <a:latin typeface="Aptos Display" panose="020B0004020202020204" pitchFamily="34" charset="0"/>
              </a:rPr>
              <a:t>trên</a:t>
            </a:r>
            <a:r>
              <a:rPr lang="en-US" sz="1900" dirty="0">
                <a:solidFill>
                  <a:srgbClr val="002060"/>
                </a:solidFill>
                <a:latin typeface="Aptos Display" panose="020B0004020202020204" pitchFamily="34" charset="0"/>
              </a:rPr>
              <a:t> histone H3 (</a:t>
            </a:r>
            <a:r>
              <a:rPr lang="en-US" sz="1900" dirty="0" err="1">
                <a:solidFill>
                  <a:srgbClr val="002060"/>
                </a:solidFill>
                <a:latin typeface="Aptos Display" panose="020B0004020202020204" pitchFamily="34" charset="0"/>
              </a:rPr>
              <a:t>khử</a:t>
            </a:r>
            <a:r>
              <a:rPr lang="en-US" sz="1900" dirty="0">
                <a:solidFill>
                  <a:srgbClr val="002060"/>
                </a:solidFill>
                <a:latin typeface="Aptos Display" panose="020B0004020202020204" pitchFamily="34" charset="0"/>
              </a:rPr>
              <a:t> H3K4me3) </a:t>
            </a:r>
            <a:r>
              <a:rPr lang="en-US" sz="1900" dirty="0" err="1">
                <a:solidFill>
                  <a:srgbClr val="002060"/>
                </a:solidFill>
                <a:latin typeface="Aptos Display" panose="020B0004020202020204" pitchFamily="34" charset="0"/>
              </a:rPr>
              <a:t>vùng</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nhiễm</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sắc</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chất</a:t>
            </a:r>
            <a:r>
              <a:rPr lang="en-US" sz="1900" dirty="0">
                <a:solidFill>
                  <a:srgbClr val="002060"/>
                </a:solidFill>
                <a:latin typeface="Aptos Display" panose="020B0004020202020204" pitchFamily="34" charset="0"/>
              </a:rPr>
              <a:t> ở </a:t>
            </a:r>
            <a:r>
              <a:rPr lang="en-US" sz="1900" dirty="0" err="1">
                <a:solidFill>
                  <a:srgbClr val="002060"/>
                </a:solidFill>
                <a:latin typeface="Aptos Display" panose="020B0004020202020204" pitchFamily="34" charset="0"/>
              </a:rPr>
              <a:t>hai</a:t>
            </a:r>
            <a:r>
              <a:rPr lang="en-US" sz="1900" dirty="0">
                <a:solidFill>
                  <a:srgbClr val="002060"/>
                </a:solidFill>
                <a:latin typeface="Aptos Display" panose="020B0004020202020204" pitchFamily="34" charset="0"/>
              </a:rPr>
              <a:t> gene </a:t>
            </a:r>
            <a:r>
              <a:rPr lang="vi-VN" sz="1900" i="1" dirty="0">
                <a:solidFill>
                  <a:srgbClr val="002060"/>
                </a:solidFill>
                <a:latin typeface="Aptos Display" panose="020B0004020202020204" pitchFamily="34" charset="0"/>
              </a:rPr>
              <a:t>WRKY53</a:t>
            </a:r>
            <a:r>
              <a:rPr lang="vi-VN" sz="1900" dirty="0">
                <a:solidFill>
                  <a:srgbClr val="002060"/>
                </a:solidFill>
                <a:latin typeface="Aptos Display" panose="020B0004020202020204" pitchFamily="34" charset="0"/>
              </a:rPr>
              <a:t> và </a:t>
            </a:r>
            <a:r>
              <a:rPr lang="vi-VN" sz="1900" i="1" dirty="0">
                <a:solidFill>
                  <a:srgbClr val="002060"/>
                </a:solidFill>
                <a:latin typeface="Aptos Display" panose="020B0004020202020204" pitchFamily="34" charset="0"/>
              </a:rPr>
              <a:t>SAG201</a:t>
            </a:r>
            <a:r>
              <a:rPr lang="en-US" sz="1900" i="1" dirty="0">
                <a:solidFill>
                  <a:srgbClr val="002060"/>
                </a:solidFill>
                <a:latin typeface="Aptos Display" panose="020B0004020202020204" pitchFamily="34" charset="0"/>
              </a:rPr>
              <a:t> </a:t>
            </a:r>
            <a:r>
              <a:rPr lang="en-US" sz="1900" dirty="0">
                <a:solidFill>
                  <a:srgbClr val="002060"/>
                </a:solidFill>
                <a:latin typeface="Aptos Display" panose="020B0004020202020204" pitchFamily="34" charset="0"/>
              </a:rPr>
              <a:t>(</a:t>
            </a:r>
            <a:r>
              <a:rPr lang="en-US" sz="1900" dirty="0" err="1">
                <a:solidFill>
                  <a:srgbClr val="002060"/>
                </a:solidFill>
                <a:latin typeface="Aptos Display" panose="020B0004020202020204" pitchFamily="34" charset="0"/>
              </a:rPr>
              <a:t>các</a:t>
            </a:r>
            <a:r>
              <a:rPr lang="en-US" sz="1900" dirty="0">
                <a:solidFill>
                  <a:srgbClr val="002060"/>
                </a:solidFill>
                <a:latin typeface="Aptos Display" panose="020B0004020202020204" pitchFamily="34" charset="0"/>
              </a:rPr>
              <a:t> gene </a:t>
            </a:r>
            <a:r>
              <a:rPr lang="en-US" sz="1900" dirty="0" err="1">
                <a:solidFill>
                  <a:srgbClr val="002060"/>
                </a:solidFill>
                <a:latin typeface="Aptos Display" panose="020B0004020202020204" pitchFamily="34" charset="0"/>
              </a:rPr>
              <a:t>này</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mã</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hóa</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cho</a:t>
            </a:r>
            <a:r>
              <a:rPr lang="en-US" sz="1900" dirty="0">
                <a:solidFill>
                  <a:srgbClr val="002060"/>
                </a:solidFill>
                <a:latin typeface="Aptos Display" panose="020B0004020202020204" pitchFamily="34" charset="0"/>
              </a:rPr>
              <a:t> protein </a:t>
            </a:r>
            <a:r>
              <a:rPr lang="en-US" sz="1900" dirty="0" err="1">
                <a:solidFill>
                  <a:srgbClr val="002060"/>
                </a:solidFill>
                <a:latin typeface="Aptos Display" panose="020B0004020202020204" pitchFamily="34" charset="0"/>
              </a:rPr>
              <a:t>đóng</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vai</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trò</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kích</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thích</a:t>
            </a:r>
            <a:r>
              <a:rPr lang="en-US" sz="1900" dirty="0">
                <a:solidFill>
                  <a:srgbClr val="002060"/>
                </a:solidFill>
                <a:latin typeface="Aptos Display" panose="020B0004020202020204" pitchFamily="34" charset="0"/>
              </a:rPr>
              <a:t> </a:t>
            </a:r>
            <a:r>
              <a:rPr lang="vi-VN" sz="1900" dirty="0">
                <a:solidFill>
                  <a:srgbClr val="002060"/>
                </a:solidFill>
                <a:latin typeface="Aptos Display" panose="020B0004020202020204" pitchFamily="34" charset="0"/>
              </a:rPr>
              <a:t>quá trình lão </a:t>
            </a:r>
            <a:r>
              <a:rPr lang="en-US" sz="1900" dirty="0" err="1">
                <a:solidFill>
                  <a:srgbClr val="002060"/>
                </a:solidFill>
                <a:latin typeface="Aptos Display" panose="020B0004020202020204" pitchFamily="34" charset="0"/>
              </a:rPr>
              <a:t>suy</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của</a:t>
            </a:r>
            <a:r>
              <a:rPr lang="vi-VN" sz="1900" dirty="0">
                <a:solidFill>
                  <a:srgbClr val="002060"/>
                </a:solidFill>
                <a:latin typeface="Aptos Display" panose="020B0004020202020204" pitchFamily="34" charset="0"/>
              </a:rPr>
              <a:t> lá</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Bản</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chất</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việc</a:t>
            </a:r>
            <a:r>
              <a:rPr lang="en-US" sz="1900" dirty="0">
                <a:solidFill>
                  <a:srgbClr val="002060"/>
                </a:solidFill>
                <a:latin typeface="Aptos Display" panose="020B0004020202020204" pitchFamily="34" charset="0"/>
              </a:rPr>
              <a:t> methyl </a:t>
            </a:r>
            <a:r>
              <a:rPr lang="en-US" sz="1900" dirty="0" err="1">
                <a:solidFill>
                  <a:srgbClr val="002060"/>
                </a:solidFill>
                <a:latin typeface="Aptos Display" panose="020B0004020202020204" pitchFamily="34" charset="0"/>
              </a:rPr>
              <a:t>hóa</a:t>
            </a:r>
            <a:r>
              <a:rPr lang="en-US" sz="1900" dirty="0">
                <a:solidFill>
                  <a:srgbClr val="002060"/>
                </a:solidFill>
                <a:latin typeface="Aptos Display" panose="020B0004020202020204" pitchFamily="34" charset="0"/>
              </a:rPr>
              <a:t> H3 </a:t>
            </a:r>
            <a:r>
              <a:rPr lang="en-US" sz="1900" dirty="0" err="1">
                <a:solidFill>
                  <a:srgbClr val="002060"/>
                </a:solidFill>
                <a:latin typeface="Aptos Display" panose="020B0004020202020204" pitchFamily="34" charset="0"/>
              </a:rPr>
              <a:t>tại</a:t>
            </a:r>
            <a:r>
              <a:rPr lang="en-US" sz="1900" dirty="0">
                <a:solidFill>
                  <a:srgbClr val="002060"/>
                </a:solidFill>
                <a:latin typeface="Aptos Display" panose="020B0004020202020204" pitchFamily="34" charset="0"/>
              </a:rPr>
              <a:t> lysine </a:t>
            </a:r>
            <a:r>
              <a:rPr lang="en-US" sz="1900" dirty="0" err="1">
                <a:solidFill>
                  <a:srgbClr val="002060"/>
                </a:solidFill>
                <a:latin typeface="Aptos Display" panose="020B0004020202020204" pitchFamily="34" charset="0"/>
              </a:rPr>
              <a:t>số</a:t>
            </a:r>
            <a:r>
              <a:rPr lang="en-US" sz="1900" dirty="0">
                <a:solidFill>
                  <a:srgbClr val="002060"/>
                </a:solidFill>
                <a:latin typeface="Aptos Display" panose="020B0004020202020204" pitchFamily="34" charset="0"/>
              </a:rPr>
              <a:t> 4 (H3K4me3) </a:t>
            </a:r>
            <a:r>
              <a:rPr lang="en-US" sz="1900" dirty="0" err="1">
                <a:solidFill>
                  <a:srgbClr val="002060"/>
                </a:solidFill>
                <a:latin typeface="Aptos Display" panose="020B0004020202020204" pitchFamily="34" charset="0"/>
              </a:rPr>
              <a:t>là</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tương</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ứng</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với</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kích</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thích</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quá</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trình</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phiên</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mã</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các</a:t>
            </a:r>
            <a:r>
              <a:rPr lang="en-US" sz="1900" dirty="0">
                <a:solidFill>
                  <a:srgbClr val="002060"/>
                </a:solidFill>
                <a:latin typeface="Aptos Display" panose="020B0004020202020204" pitchFamily="34" charset="0"/>
              </a:rPr>
              <a:t> gene</a:t>
            </a:r>
            <a:r>
              <a:rPr lang="vi-VN" sz="1900" i="1" dirty="0">
                <a:solidFill>
                  <a:srgbClr val="002060"/>
                </a:solidFill>
                <a:latin typeface="Aptos Display" panose="020B0004020202020204" pitchFamily="34" charset="0"/>
              </a:rPr>
              <a:t> WRKY53</a:t>
            </a:r>
            <a:r>
              <a:rPr lang="vi-VN" sz="1900" dirty="0">
                <a:solidFill>
                  <a:srgbClr val="002060"/>
                </a:solidFill>
                <a:latin typeface="Aptos Display" panose="020B0004020202020204" pitchFamily="34" charset="0"/>
              </a:rPr>
              <a:t> và </a:t>
            </a:r>
            <a:r>
              <a:rPr lang="vi-VN" sz="1900" i="1" dirty="0">
                <a:solidFill>
                  <a:srgbClr val="002060"/>
                </a:solidFill>
                <a:latin typeface="Aptos Display" panose="020B0004020202020204" pitchFamily="34" charset="0"/>
              </a:rPr>
              <a:t>SAG201</a:t>
            </a:r>
            <a:r>
              <a:rPr lang="en-US" sz="1900" dirty="0">
                <a:solidFill>
                  <a:srgbClr val="002060"/>
                </a:solidFill>
                <a:latin typeface="Aptos Display" panose="020B0004020202020204" pitchFamily="34" charset="0"/>
              </a:rPr>
              <a:t>. Do </a:t>
            </a:r>
            <a:r>
              <a:rPr lang="en-US" sz="1900" dirty="0" err="1">
                <a:solidFill>
                  <a:srgbClr val="002060"/>
                </a:solidFill>
                <a:latin typeface="Aptos Display" panose="020B0004020202020204" pitchFamily="34" charset="0"/>
              </a:rPr>
              <a:t>đó</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việc</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khử</a:t>
            </a:r>
            <a:r>
              <a:rPr lang="en-US" sz="1900" dirty="0">
                <a:solidFill>
                  <a:srgbClr val="002060"/>
                </a:solidFill>
                <a:latin typeface="Aptos Display" panose="020B0004020202020204" pitchFamily="34" charset="0"/>
              </a:rPr>
              <a:t> H3K4me3 </a:t>
            </a:r>
            <a:r>
              <a:rPr lang="en-US" sz="1900" dirty="0" err="1">
                <a:solidFill>
                  <a:srgbClr val="002060"/>
                </a:solidFill>
                <a:latin typeface="Aptos Display" panose="020B0004020202020204" pitchFamily="34" charset="0"/>
              </a:rPr>
              <a:t>sẽ</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dẫn</a:t>
            </a:r>
            <a:r>
              <a:rPr lang="en-US" sz="1900" dirty="0">
                <a:solidFill>
                  <a:srgbClr val="002060"/>
                </a:solidFill>
                <a:latin typeface="Aptos Display" panose="020B0004020202020204" pitchFamily="34" charset="0"/>
              </a:rPr>
              <a:t> </a:t>
            </a:r>
            <a:r>
              <a:rPr lang="en-US" sz="1900" dirty="0" err="1">
                <a:solidFill>
                  <a:srgbClr val="002060"/>
                </a:solidFill>
                <a:latin typeface="Aptos Display" panose="020B0004020202020204" pitchFamily="34" charset="0"/>
              </a:rPr>
              <a:t>đến</a:t>
            </a:r>
            <a:r>
              <a:rPr lang="en-US" sz="1900" dirty="0">
                <a:solidFill>
                  <a:srgbClr val="002060"/>
                </a:solidFill>
                <a:latin typeface="Aptos Display" panose="020B0004020202020204" pitchFamily="34" charset="0"/>
              </a:rPr>
              <a:t> </a:t>
            </a:r>
            <a:r>
              <a:rPr lang="vi-VN" sz="1900" dirty="0">
                <a:solidFill>
                  <a:srgbClr val="002060"/>
                </a:solidFill>
                <a:latin typeface="Aptos Display" panose="020B0004020202020204" pitchFamily="34" charset="0"/>
              </a:rPr>
              <a:t>kìm hãm biểu hiện sớm của </a:t>
            </a:r>
            <a:r>
              <a:rPr lang="en-US" sz="1900" dirty="0" err="1">
                <a:solidFill>
                  <a:srgbClr val="002060"/>
                </a:solidFill>
                <a:latin typeface="Aptos Display" panose="020B0004020202020204" pitchFamily="34" charset="0"/>
              </a:rPr>
              <a:t>các</a:t>
            </a:r>
            <a:r>
              <a:rPr lang="en-US" sz="1900" dirty="0">
                <a:solidFill>
                  <a:srgbClr val="002060"/>
                </a:solidFill>
                <a:latin typeface="Aptos Display" panose="020B0004020202020204" pitchFamily="34" charset="0"/>
              </a:rPr>
              <a:t> gene </a:t>
            </a:r>
            <a:r>
              <a:rPr lang="vi-VN" sz="1900" dirty="0">
                <a:solidFill>
                  <a:srgbClr val="002060"/>
                </a:solidFill>
                <a:latin typeface="Aptos Display" panose="020B0004020202020204" pitchFamily="34" charset="0"/>
              </a:rPr>
              <a:t>này, từ đó ngăn chặn sự kích hoạt sớm của chương trình lão hóa. </a:t>
            </a:r>
            <a:endParaRPr lang="en-US" sz="1900" dirty="0">
              <a:solidFill>
                <a:srgbClr val="002060"/>
              </a:solidFill>
              <a:latin typeface="Aptos Display" panose="020B0004020202020204" pitchFamily="34" charset="0"/>
            </a:endParaRPr>
          </a:p>
          <a:p>
            <a:pPr algn="just"/>
            <a:endParaRPr lang="en-US" sz="1900" dirty="0">
              <a:solidFill>
                <a:srgbClr val="002060"/>
              </a:solidFill>
              <a:latin typeface="Aptos Display" panose="020B0004020202020204" pitchFamily="34" charset="0"/>
            </a:endParaRPr>
          </a:p>
          <a:p>
            <a:pPr algn="just"/>
            <a:r>
              <a:rPr lang="vi-VN" sz="1900" dirty="0">
                <a:solidFill>
                  <a:srgbClr val="002060"/>
                </a:solidFill>
                <a:latin typeface="Aptos Display" panose="020B0004020202020204" pitchFamily="34" charset="0"/>
              </a:rPr>
              <a:t>Trong giai đoạn chuyển tiếp sang quá trình lão </a:t>
            </a:r>
            <a:r>
              <a:rPr lang="en-US" sz="1900" dirty="0" err="1">
                <a:solidFill>
                  <a:srgbClr val="002060"/>
                </a:solidFill>
                <a:latin typeface="Aptos Display" panose="020B0004020202020204" pitchFamily="34" charset="0"/>
              </a:rPr>
              <a:t>suy</a:t>
            </a:r>
            <a:r>
              <a:rPr lang="vi-VN" sz="1900" dirty="0">
                <a:solidFill>
                  <a:srgbClr val="002060"/>
                </a:solidFill>
                <a:latin typeface="Aptos Display" panose="020B0004020202020204" pitchFamily="34" charset="0"/>
              </a:rPr>
              <a:t> lá, </a:t>
            </a:r>
            <a:r>
              <a:rPr lang="en-US" sz="1900" dirty="0" err="1">
                <a:solidFill>
                  <a:srgbClr val="002060"/>
                </a:solidFill>
                <a:latin typeface="Aptos Display" panose="020B0004020202020204" pitchFamily="34" charset="0"/>
              </a:rPr>
              <a:t>lượng</a:t>
            </a:r>
            <a:r>
              <a:rPr lang="en-US" sz="1900" dirty="0">
                <a:solidFill>
                  <a:srgbClr val="002060"/>
                </a:solidFill>
                <a:latin typeface="Aptos Display" panose="020B0004020202020204" pitchFamily="34" charset="0"/>
              </a:rPr>
              <a:t> enzyme histone demethylase</a:t>
            </a:r>
            <a:r>
              <a:rPr lang="vi-VN" sz="1900" dirty="0">
                <a:solidFill>
                  <a:srgbClr val="002060"/>
                </a:solidFill>
                <a:latin typeface="Aptos Display" panose="020B0004020202020204" pitchFamily="34" charset="0"/>
              </a:rPr>
              <a:t> JMJ16 giảm đáng kể. Hệ quả là mức H3K4me3 tăng lên, kéo theo sự gia tăng phiên mã của </a:t>
            </a:r>
            <a:r>
              <a:rPr lang="vi-VN" sz="1900" i="1" dirty="0">
                <a:solidFill>
                  <a:srgbClr val="002060"/>
                </a:solidFill>
                <a:latin typeface="Aptos Display" panose="020B0004020202020204" pitchFamily="34" charset="0"/>
              </a:rPr>
              <a:t>WRKY53</a:t>
            </a:r>
            <a:r>
              <a:rPr lang="vi-VN" sz="1900" dirty="0">
                <a:solidFill>
                  <a:srgbClr val="002060"/>
                </a:solidFill>
                <a:latin typeface="Aptos Display" panose="020B0004020202020204" pitchFamily="34" charset="0"/>
              </a:rPr>
              <a:t> và </a:t>
            </a:r>
            <a:r>
              <a:rPr lang="vi-VN" sz="1900" i="1" dirty="0">
                <a:solidFill>
                  <a:srgbClr val="002060"/>
                </a:solidFill>
                <a:latin typeface="Aptos Display" panose="020B0004020202020204" pitchFamily="34" charset="0"/>
              </a:rPr>
              <a:t>SAG201</a:t>
            </a:r>
            <a:r>
              <a:rPr lang="vi-VN" sz="1900" dirty="0">
                <a:solidFill>
                  <a:srgbClr val="002060"/>
                </a:solidFill>
                <a:latin typeface="Aptos Display" panose="020B0004020202020204" pitchFamily="34" charset="0"/>
              </a:rPr>
              <a:t>, qua đó kích hoạt chương trình lão </a:t>
            </a:r>
            <a:r>
              <a:rPr lang="en-US" sz="1900" dirty="0" err="1">
                <a:solidFill>
                  <a:srgbClr val="002060"/>
                </a:solidFill>
                <a:latin typeface="Aptos Display" panose="020B0004020202020204" pitchFamily="34" charset="0"/>
              </a:rPr>
              <a:t>suy</a:t>
            </a:r>
            <a:r>
              <a:rPr lang="en-US" sz="1900" dirty="0">
                <a:solidFill>
                  <a:srgbClr val="002060"/>
                </a:solidFill>
                <a:latin typeface="Aptos Display" panose="020B0004020202020204" pitchFamily="34" charset="0"/>
              </a:rPr>
              <a:t> ở </a:t>
            </a:r>
            <a:r>
              <a:rPr lang="en-US" sz="1900" dirty="0" err="1">
                <a:solidFill>
                  <a:srgbClr val="002060"/>
                </a:solidFill>
                <a:latin typeface="Aptos Display" panose="020B0004020202020204" pitchFamily="34" charset="0"/>
              </a:rPr>
              <a:t>lá</a:t>
            </a:r>
            <a:r>
              <a:rPr lang="vi-VN" sz="1900" dirty="0">
                <a:solidFill>
                  <a:srgbClr val="002060"/>
                </a:solidFill>
                <a:latin typeface="Aptos Display" panose="020B0004020202020204" pitchFamily="34" charset="0"/>
              </a:rPr>
              <a:t>.</a:t>
            </a:r>
            <a:endParaRPr lang="en-SG" sz="1900" dirty="0">
              <a:solidFill>
                <a:srgbClr val="002060"/>
              </a:solidFill>
              <a:latin typeface="Aptos Display" panose="020B0004020202020204" pitchFamily="34" charset="0"/>
            </a:endParaRPr>
          </a:p>
        </p:txBody>
      </p:sp>
      <p:grpSp>
        <p:nvGrpSpPr>
          <p:cNvPr id="10" name="Group 9">
            <a:extLst>
              <a:ext uri="{FF2B5EF4-FFF2-40B4-BE49-F238E27FC236}">
                <a16:creationId xmlns:a16="http://schemas.microsoft.com/office/drawing/2014/main" id="{7E7C9502-7070-1369-73D8-477C94359976}"/>
              </a:ext>
            </a:extLst>
          </p:cNvPr>
          <p:cNvGrpSpPr/>
          <p:nvPr/>
        </p:nvGrpSpPr>
        <p:grpSpPr>
          <a:xfrm>
            <a:off x="0" y="-14027"/>
            <a:ext cx="12192000" cy="848683"/>
            <a:chOff x="0" y="-14027"/>
            <a:chExt cx="12192000" cy="848683"/>
          </a:xfrm>
          <a:solidFill>
            <a:schemeClr val="accent4">
              <a:lumMod val="20000"/>
              <a:lumOff val="80000"/>
            </a:schemeClr>
          </a:solidFill>
        </p:grpSpPr>
        <p:sp>
          <p:nvSpPr>
            <p:cNvPr id="11" name="Rectangle 10">
              <a:extLst>
                <a:ext uri="{FF2B5EF4-FFF2-40B4-BE49-F238E27FC236}">
                  <a16:creationId xmlns:a16="http://schemas.microsoft.com/office/drawing/2014/main" id="{1D44B0C0-E126-840C-5E73-6FBDA454B336}"/>
                </a:ext>
              </a:extLst>
            </p:cNvPr>
            <p:cNvSpPr/>
            <p:nvPr/>
          </p:nvSpPr>
          <p:spPr>
            <a:xfrm>
              <a:off x="0" y="-14027"/>
              <a:ext cx="12192000" cy="848683"/>
            </a:xfrm>
            <a:prstGeom prst="rect">
              <a:avLst/>
            </a:prstGeom>
            <a:grp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FCB8CDE1-61B4-5935-4983-BC03BE3BC180}"/>
                </a:ext>
              </a:extLst>
            </p:cNvPr>
            <p:cNvSpPr txBox="1"/>
            <p:nvPr/>
          </p:nvSpPr>
          <p:spPr>
            <a:xfrm>
              <a:off x="1" y="83548"/>
              <a:ext cx="12191999" cy="446276"/>
            </a:xfrm>
            <a:prstGeom prst="rect">
              <a:avLst/>
            </a:prstGeom>
            <a:grpFill/>
            <a:ln>
              <a:solidFill>
                <a:schemeClr val="accent4">
                  <a:lumMod val="20000"/>
                  <a:lumOff val="80000"/>
                </a:schemeClr>
              </a:solidFill>
            </a:ln>
          </p:spPr>
          <p:txBody>
            <a:bodyPr wrap="square">
              <a:spAutoFit/>
            </a:bodyPr>
            <a:lstStyle/>
            <a:p>
              <a:pPr marL="0" indent="0" algn="ctr">
                <a:buNone/>
              </a:pPr>
              <a:r>
                <a:rPr lang="vi-VN" altLang="en-US" sz="2300" b="1" dirty="0">
                  <a:solidFill>
                    <a:srgbClr val="990000"/>
                  </a:solidFill>
                  <a:latin typeface="Aptos Display" panose="020B0004020202020204" pitchFamily="34" charset="0"/>
                  <a:cs typeface="Arial" panose="020B0604020202020204" pitchFamily="34" charset="0"/>
                </a:rPr>
                <a:t>Chủ đề 2.1. Histone methylation và ảnh hưởng của biến đổi này lên điều hòa phiên mã ở thực vật</a:t>
              </a:r>
            </a:p>
          </p:txBody>
        </p:sp>
      </p:grpSp>
    </p:spTree>
    <p:extLst>
      <p:ext uri="{BB962C8B-B14F-4D97-AF65-F5344CB8AC3E}">
        <p14:creationId xmlns:p14="http://schemas.microsoft.com/office/powerpoint/2010/main" val="1795995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7D005A3-8770-2889-ACC4-F15CE9D1A2E5}"/>
              </a:ext>
            </a:extLst>
          </p:cNvPr>
          <p:cNvGrpSpPr/>
          <p:nvPr/>
        </p:nvGrpSpPr>
        <p:grpSpPr>
          <a:xfrm>
            <a:off x="85883" y="1727582"/>
            <a:ext cx="6736444" cy="2496930"/>
            <a:chOff x="153834" y="1889420"/>
            <a:chExt cx="7340016" cy="2720650"/>
          </a:xfrm>
        </p:grpSpPr>
        <p:grpSp>
          <p:nvGrpSpPr>
            <p:cNvPr id="11" name="Group 10">
              <a:extLst>
                <a:ext uri="{FF2B5EF4-FFF2-40B4-BE49-F238E27FC236}">
                  <a16:creationId xmlns:a16="http://schemas.microsoft.com/office/drawing/2014/main" id="{48B5FF4D-A8CB-2326-051A-9DAE214C4A62}"/>
                </a:ext>
              </a:extLst>
            </p:cNvPr>
            <p:cNvGrpSpPr/>
            <p:nvPr/>
          </p:nvGrpSpPr>
          <p:grpSpPr>
            <a:xfrm>
              <a:off x="153834" y="1889420"/>
              <a:ext cx="7340016" cy="2253173"/>
              <a:chOff x="295289" y="-10107"/>
              <a:chExt cx="7340016" cy="2253173"/>
            </a:xfrm>
          </p:grpSpPr>
          <p:pic>
            <p:nvPicPr>
              <p:cNvPr id="6" name="Picture 4">
                <a:extLst>
                  <a:ext uri="{FF2B5EF4-FFF2-40B4-BE49-F238E27FC236}">
                    <a16:creationId xmlns:a16="http://schemas.microsoft.com/office/drawing/2014/main" id="{00FF970C-3633-C942-5199-4AE5521E131C}"/>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t="32258" b="41569"/>
              <a:stretch/>
            </p:blipFill>
            <p:spPr bwMode="auto">
              <a:xfrm>
                <a:off x="295289" y="424363"/>
                <a:ext cx="7340016" cy="135897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D72E1A47-479B-8C40-E101-AC7B2BA0455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t="1130" b="88946"/>
              <a:stretch/>
            </p:blipFill>
            <p:spPr bwMode="auto">
              <a:xfrm>
                <a:off x="295289" y="-10107"/>
                <a:ext cx="7340016" cy="5152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CD75816E-90DB-9E93-EF4A-E405FF948EDE}"/>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25000"/>
                        </a14:imgEffect>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t="88772" b="1499"/>
              <a:stretch/>
            </p:blipFill>
            <p:spPr bwMode="auto">
              <a:xfrm>
                <a:off x="295289" y="1737872"/>
                <a:ext cx="7340016" cy="505194"/>
              </a:xfrm>
              <a:prstGeom prst="rect">
                <a:avLst/>
              </a:prstGeom>
              <a:noFill/>
              <a:extLst>
                <a:ext uri="{909E8E84-426E-40DD-AFC4-6F175D3DCCD1}">
                  <a14:hiddenFill xmlns:a14="http://schemas.microsoft.com/office/drawing/2010/main">
                    <a:solidFill>
                      <a:srgbClr val="FFFFFF"/>
                    </a:solidFill>
                  </a14:hiddenFill>
                </a:ext>
              </a:extLst>
            </p:spPr>
          </p:pic>
        </p:grpSp>
        <p:sp>
          <p:nvSpPr>
            <p:cNvPr id="10" name="TextBox 9">
              <a:extLst>
                <a:ext uri="{FF2B5EF4-FFF2-40B4-BE49-F238E27FC236}">
                  <a16:creationId xmlns:a16="http://schemas.microsoft.com/office/drawing/2014/main" id="{B6A8D8FF-6B14-55FD-8F57-ABF3D3E1FA4F}"/>
                </a:ext>
              </a:extLst>
            </p:cNvPr>
            <p:cNvSpPr txBox="1"/>
            <p:nvPr/>
          </p:nvSpPr>
          <p:spPr>
            <a:xfrm>
              <a:off x="914000" y="4263554"/>
              <a:ext cx="5819683" cy="346516"/>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https://doi.org/10.3389/fgene.2013.00219</a:t>
              </a:r>
            </a:p>
          </p:txBody>
        </p:sp>
      </p:grpSp>
      <p:grpSp>
        <p:nvGrpSpPr>
          <p:cNvPr id="13" name="Group 12">
            <a:extLst>
              <a:ext uri="{FF2B5EF4-FFF2-40B4-BE49-F238E27FC236}">
                <a16:creationId xmlns:a16="http://schemas.microsoft.com/office/drawing/2014/main" id="{A73B5C1C-51B1-58EC-9055-923001D10546}"/>
              </a:ext>
            </a:extLst>
          </p:cNvPr>
          <p:cNvGrpSpPr/>
          <p:nvPr/>
        </p:nvGrpSpPr>
        <p:grpSpPr>
          <a:xfrm>
            <a:off x="7062605" y="1340634"/>
            <a:ext cx="4937423" cy="3503379"/>
            <a:chOff x="7072708" y="1419218"/>
            <a:chExt cx="4937423" cy="3503379"/>
          </a:xfrm>
        </p:grpSpPr>
        <p:pic>
          <p:nvPicPr>
            <p:cNvPr id="14" name="Picture 2">
              <a:extLst>
                <a:ext uri="{FF2B5EF4-FFF2-40B4-BE49-F238E27FC236}">
                  <a16:creationId xmlns:a16="http://schemas.microsoft.com/office/drawing/2014/main" id="{2158B70F-B3D5-722E-FDDE-DD1952245A0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saturation sat="200000"/>
                      </a14:imgEffect>
                      <a14:imgEffect>
                        <a14:brightnessContrast contrast="-20000"/>
                      </a14:imgEffect>
                    </a14:imgLayer>
                  </a14:imgProps>
                </a:ext>
                <a:ext uri="{28A0092B-C50C-407E-A947-70E740481C1C}">
                  <a14:useLocalDpi xmlns:a14="http://schemas.microsoft.com/office/drawing/2010/main" val="0"/>
                </a:ext>
              </a:extLst>
            </a:blip>
            <a:srcRect/>
            <a:stretch>
              <a:fillRect/>
            </a:stretch>
          </p:blipFill>
          <p:spPr bwMode="auto">
            <a:xfrm>
              <a:off x="7162492" y="1419218"/>
              <a:ext cx="4421591" cy="322638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1E1299D6-EC50-E77B-B0CC-EEDEC5A3FA16}"/>
                </a:ext>
              </a:extLst>
            </p:cNvPr>
            <p:cNvSpPr txBox="1"/>
            <p:nvPr/>
          </p:nvSpPr>
          <p:spPr>
            <a:xfrm>
              <a:off x="7072708" y="4645598"/>
              <a:ext cx="4937423"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https://doi.org/10.1128/ec.00036-10</a:t>
              </a:r>
            </a:p>
          </p:txBody>
        </p:sp>
      </p:grpSp>
      <p:sp>
        <p:nvSpPr>
          <p:cNvPr id="16" name="TextBox 15">
            <a:extLst>
              <a:ext uri="{FF2B5EF4-FFF2-40B4-BE49-F238E27FC236}">
                <a16:creationId xmlns:a16="http://schemas.microsoft.com/office/drawing/2014/main" id="{8CBFBC36-3985-90D1-0254-CCCB44BB38EC}"/>
              </a:ext>
            </a:extLst>
          </p:cNvPr>
          <p:cNvSpPr txBox="1"/>
          <p:nvPr/>
        </p:nvSpPr>
        <p:spPr>
          <a:xfrm>
            <a:off x="571710" y="5021623"/>
            <a:ext cx="10876814" cy="1631216"/>
          </a:xfrm>
          <a:prstGeom prst="rect">
            <a:avLst/>
          </a:prstGeom>
          <a:noFill/>
        </p:spPr>
        <p:txBody>
          <a:bodyPr wrap="square">
            <a:spAutoFit/>
          </a:bodyPr>
          <a:lstStyle/>
          <a:p>
            <a:pPr algn="just"/>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Ngoài</a:t>
            </a:r>
            <a:r>
              <a:rPr lang="en-SG" sz="2000" dirty="0">
                <a:solidFill>
                  <a:srgbClr val="002060"/>
                </a:solidFill>
                <a:latin typeface="Aptos Display" panose="020B0004020202020204" pitchFamily="34" charset="0"/>
              </a:rPr>
              <a:t> methylation, </a:t>
            </a:r>
            <a:r>
              <a:rPr lang="en-SG" sz="2000" dirty="0" err="1">
                <a:solidFill>
                  <a:srgbClr val="002060"/>
                </a:solidFill>
                <a:latin typeface="Aptos Display" panose="020B0004020202020204" pitchFamily="34" charset="0"/>
              </a:rPr>
              <a:t>các</a:t>
            </a:r>
            <a:r>
              <a:rPr lang="en-SG" sz="2000" dirty="0">
                <a:solidFill>
                  <a:srgbClr val="002060"/>
                </a:solidFill>
                <a:latin typeface="Aptos Display" panose="020B0004020202020204" pitchFamily="34" charset="0"/>
              </a:rPr>
              <a:t> amino acid (</a:t>
            </a:r>
            <a:r>
              <a:rPr lang="en-SG" sz="2000" dirty="0" err="1">
                <a:solidFill>
                  <a:srgbClr val="002060"/>
                </a:solidFill>
                <a:latin typeface="Aptos Display" panose="020B0004020202020204" pitchFamily="34" charset="0"/>
              </a:rPr>
              <a:t>đặc</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biệt</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là</a:t>
            </a:r>
            <a:r>
              <a:rPr lang="en-SG" sz="2000" dirty="0">
                <a:solidFill>
                  <a:srgbClr val="002060"/>
                </a:solidFill>
                <a:latin typeface="Aptos Display" panose="020B0004020202020204" pitchFamily="34" charset="0"/>
              </a:rPr>
              <a:t> lysine, </a:t>
            </a:r>
            <a:r>
              <a:rPr lang="en-SG" sz="2000" dirty="0" err="1">
                <a:solidFill>
                  <a:srgbClr val="002060"/>
                </a:solidFill>
                <a:latin typeface="Aptos Display" panose="020B0004020202020204" pitchFamily="34" charset="0"/>
              </a:rPr>
              <a:t>ký</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hiệu</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là</a:t>
            </a:r>
            <a:r>
              <a:rPr lang="en-SG" sz="2000" dirty="0">
                <a:solidFill>
                  <a:srgbClr val="002060"/>
                </a:solidFill>
                <a:latin typeface="Aptos Display" panose="020B0004020202020204" pitchFamily="34" charset="0"/>
              </a:rPr>
              <a:t> K) </a:t>
            </a:r>
            <a:r>
              <a:rPr lang="en-SG" sz="2000" dirty="0" err="1">
                <a:solidFill>
                  <a:srgbClr val="002060"/>
                </a:solidFill>
                <a:latin typeface="Aptos Display" panose="020B0004020202020204" pitchFamily="34" charset="0"/>
              </a:rPr>
              <a:t>trên</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đuôi</a:t>
            </a:r>
            <a:r>
              <a:rPr lang="en-SG" sz="2000" dirty="0">
                <a:solidFill>
                  <a:srgbClr val="002060"/>
                </a:solidFill>
                <a:latin typeface="Aptos Display" panose="020B0004020202020204" pitchFamily="34" charset="0"/>
              </a:rPr>
              <a:t> histone” </a:t>
            </a:r>
            <a:r>
              <a:rPr lang="en-SG" sz="2000" dirty="0" err="1">
                <a:solidFill>
                  <a:srgbClr val="002060"/>
                </a:solidFill>
                <a:latin typeface="Aptos Display" panose="020B0004020202020204" pitchFamily="34" charset="0"/>
              </a:rPr>
              <a:t>của</a:t>
            </a:r>
            <a:r>
              <a:rPr lang="en-SG" sz="2000" dirty="0">
                <a:solidFill>
                  <a:srgbClr val="002060"/>
                </a:solidFill>
                <a:latin typeface="Aptos Display" panose="020B0004020202020204" pitchFamily="34" charset="0"/>
              </a:rPr>
              <a:t> H3 </a:t>
            </a:r>
            <a:r>
              <a:rPr lang="en-SG" sz="2000" dirty="0" err="1">
                <a:solidFill>
                  <a:srgbClr val="002060"/>
                </a:solidFill>
                <a:latin typeface="Aptos Display" panose="020B0004020202020204" pitchFamily="34" charset="0"/>
              </a:rPr>
              <a:t>và</a:t>
            </a:r>
            <a:r>
              <a:rPr lang="en-SG" sz="2000" dirty="0">
                <a:solidFill>
                  <a:srgbClr val="002060"/>
                </a:solidFill>
                <a:latin typeface="Aptos Display" panose="020B0004020202020204" pitchFamily="34" charset="0"/>
              </a:rPr>
              <a:t> H4 </a:t>
            </a:r>
            <a:r>
              <a:rPr lang="en-SG" sz="2000" dirty="0" err="1">
                <a:solidFill>
                  <a:srgbClr val="002060"/>
                </a:solidFill>
                <a:latin typeface="Aptos Display" panose="020B0004020202020204" pitchFamily="34" charset="0"/>
              </a:rPr>
              <a:t>cũng</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có</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thể</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bị</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biến</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đổi</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hóa</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học</a:t>
            </a:r>
            <a:r>
              <a:rPr lang="en-SG" sz="2000" dirty="0">
                <a:solidFill>
                  <a:srgbClr val="002060"/>
                </a:solidFill>
                <a:latin typeface="Aptos Display" panose="020B0004020202020204" pitchFamily="34" charset="0"/>
              </a:rPr>
              <a:t> ở </a:t>
            </a:r>
            <a:r>
              <a:rPr lang="en-SG" sz="2000" dirty="0" err="1">
                <a:solidFill>
                  <a:srgbClr val="002060"/>
                </a:solidFill>
                <a:latin typeface="Aptos Display" panose="020B0004020202020204" pitchFamily="34" charset="0"/>
              </a:rPr>
              <a:t>dạng</a:t>
            </a:r>
            <a:r>
              <a:rPr lang="en-SG" sz="2000" dirty="0">
                <a:solidFill>
                  <a:srgbClr val="002060"/>
                </a:solidFill>
                <a:latin typeface="Aptos Display" panose="020B0004020202020204" pitchFamily="34" charset="0"/>
              </a:rPr>
              <a:t> acetylation. </a:t>
            </a:r>
          </a:p>
          <a:p>
            <a:pPr algn="just"/>
            <a:endParaRPr lang="en-SG" sz="2000" dirty="0">
              <a:solidFill>
                <a:srgbClr val="002060"/>
              </a:solidFill>
              <a:latin typeface="Aptos Display" panose="020B0004020202020204" pitchFamily="34" charset="0"/>
            </a:endParaRPr>
          </a:p>
          <a:p>
            <a:pPr algn="just"/>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Đặc</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biệt</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khi</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các</a:t>
            </a:r>
            <a:r>
              <a:rPr lang="en-SG" sz="2000" dirty="0">
                <a:solidFill>
                  <a:srgbClr val="002060"/>
                </a:solidFill>
                <a:latin typeface="Aptos Display" panose="020B0004020202020204" pitchFamily="34" charset="0"/>
              </a:rPr>
              <a:t> amino acid lysine </a:t>
            </a:r>
            <a:r>
              <a:rPr lang="en-SG" sz="2000" dirty="0" err="1">
                <a:solidFill>
                  <a:srgbClr val="002060"/>
                </a:solidFill>
                <a:latin typeface="Aptos Display" panose="020B0004020202020204" pitchFamily="34" charset="0"/>
              </a:rPr>
              <a:t>bị</a:t>
            </a:r>
            <a:r>
              <a:rPr lang="en-SG" sz="2000" dirty="0">
                <a:solidFill>
                  <a:srgbClr val="002060"/>
                </a:solidFill>
                <a:latin typeface="Aptos Display" panose="020B0004020202020204" pitchFamily="34" charset="0"/>
              </a:rPr>
              <a:t> acetyl </a:t>
            </a:r>
            <a:r>
              <a:rPr lang="en-SG" sz="2000" dirty="0" err="1">
                <a:solidFill>
                  <a:srgbClr val="002060"/>
                </a:solidFill>
                <a:latin typeface="Aptos Display" panose="020B0004020202020204" pitchFamily="34" charset="0"/>
              </a:rPr>
              <a:t>hóa</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tương</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tác</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giữa</a:t>
            </a:r>
            <a:r>
              <a:rPr lang="en-SG" sz="2000" dirty="0">
                <a:solidFill>
                  <a:srgbClr val="002060"/>
                </a:solidFill>
                <a:latin typeface="Aptos Display" panose="020B0004020202020204" pitchFamily="34" charset="0"/>
              </a:rPr>
              <a:t> histone </a:t>
            </a:r>
            <a:r>
              <a:rPr lang="en-SG" sz="2000" dirty="0" err="1">
                <a:solidFill>
                  <a:srgbClr val="002060"/>
                </a:solidFill>
                <a:latin typeface="Aptos Display" panose="020B0004020202020204" pitchFamily="34" charset="0"/>
              </a:rPr>
              <a:t>và</a:t>
            </a:r>
            <a:r>
              <a:rPr lang="en-SG" sz="2000" dirty="0">
                <a:solidFill>
                  <a:srgbClr val="002060"/>
                </a:solidFill>
                <a:latin typeface="Aptos Display" panose="020B0004020202020204" pitchFamily="34" charset="0"/>
              </a:rPr>
              <a:t> DNA </a:t>
            </a:r>
            <a:r>
              <a:rPr lang="en-SG" sz="2000" dirty="0" err="1">
                <a:solidFill>
                  <a:srgbClr val="002060"/>
                </a:solidFill>
                <a:latin typeface="Aptos Display" panose="020B0004020202020204" pitchFamily="34" charset="0"/>
              </a:rPr>
              <a:t>sẽ</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giảm</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Dẫn</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đến</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hệ</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quả</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là</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cấu</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trúc</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nhiễm</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sắc</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chất</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sẽ</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sym typeface="Wingdings" panose="05000000000000000000" pitchFamily="2" charset="2"/>
              </a:rPr>
              <a:t>lỏng</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lẻo</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hơn</a:t>
            </a:r>
            <a:r>
              <a:rPr lang="en-SG" sz="2000" dirty="0">
                <a:solidFill>
                  <a:srgbClr val="002060"/>
                </a:solidFill>
                <a:latin typeface="Aptos Display" panose="020B0004020202020204" pitchFamily="34" charset="0"/>
                <a:sym typeface="Wingdings" panose="05000000000000000000" pitchFamily="2" charset="2"/>
              </a:rPr>
              <a:t>  </a:t>
            </a:r>
            <a:r>
              <a:rPr lang="en-SG" sz="2000" dirty="0" err="1">
                <a:solidFill>
                  <a:srgbClr val="002060"/>
                </a:solidFill>
                <a:latin typeface="Aptos Display" panose="020B0004020202020204" pitchFamily="34" charset="0"/>
                <a:sym typeface="Wingdings" panose="05000000000000000000" pitchFamily="2" charset="2"/>
              </a:rPr>
              <a:t>giúp</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thúc</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đẩy</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quá</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trình</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phiên</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mã</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diễn</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ra</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thuận</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lợi</a:t>
            </a:r>
            <a:r>
              <a:rPr lang="en-SG" sz="2000" dirty="0">
                <a:solidFill>
                  <a:srgbClr val="002060"/>
                </a:solidFill>
                <a:latin typeface="Aptos Display" panose="020B0004020202020204" pitchFamily="34" charset="0"/>
                <a:sym typeface="Wingdings" panose="05000000000000000000" pitchFamily="2" charset="2"/>
              </a:rPr>
              <a:t>.</a:t>
            </a:r>
            <a:endParaRPr lang="en-SG" sz="2000" dirty="0">
              <a:solidFill>
                <a:srgbClr val="002060"/>
              </a:solidFill>
              <a:latin typeface="Aptos Display" panose="020B0004020202020204" pitchFamily="34" charset="0"/>
            </a:endParaRPr>
          </a:p>
        </p:txBody>
      </p:sp>
      <p:grpSp>
        <p:nvGrpSpPr>
          <p:cNvPr id="17" name="Group 16">
            <a:extLst>
              <a:ext uri="{FF2B5EF4-FFF2-40B4-BE49-F238E27FC236}">
                <a16:creationId xmlns:a16="http://schemas.microsoft.com/office/drawing/2014/main" id="{40CB638F-64E0-A4B9-5BC0-D06C1B6C9E25}"/>
              </a:ext>
            </a:extLst>
          </p:cNvPr>
          <p:cNvGrpSpPr/>
          <p:nvPr/>
        </p:nvGrpSpPr>
        <p:grpSpPr>
          <a:xfrm>
            <a:off x="0" y="-14027"/>
            <a:ext cx="12192000" cy="848683"/>
            <a:chOff x="0" y="-14027"/>
            <a:chExt cx="12192000" cy="848683"/>
          </a:xfrm>
          <a:solidFill>
            <a:schemeClr val="accent4">
              <a:lumMod val="20000"/>
              <a:lumOff val="80000"/>
            </a:schemeClr>
          </a:solidFill>
        </p:grpSpPr>
        <p:sp>
          <p:nvSpPr>
            <p:cNvPr id="18" name="Rectangle 17">
              <a:extLst>
                <a:ext uri="{FF2B5EF4-FFF2-40B4-BE49-F238E27FC236}">
                  <a16:creationId xmlns:a16="http://schemas.microsoft.com/office/drawing/2014/main" id="{9DC529EB-BC86-AC1C-1E89-C32379219350}"/>
                </a:ext>
              </a:extLst>
            </p:cNvPr>
            <p:cNvSpPr/>
            <p:nvPr/>
          </p:nvSpPr>
          <p:spPr>
            <a:xfrm>
              <a:off x="0" y="-14027"/>
              <a:ext cx="12192000" cy="848683"/>
            </a:xfrm>
            <a:prstGeom prst="rect">
              <a:avLst/>
            </a:prstGeom>
            <a:grp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TextBox 18">
              <a:extLst>
                <a:ext uri="{FF2B5EF4-FFF2-40B4-BE49-F238E27FC236}">
                  <a16:creationId xmlns:a16="http://schemas.microsoft.com/office/drawing/2014/main" id="{608E9F2B-9725-FB05-F3FF-5DB8EB3E9F63}"/>
                </a:ext>
              </a:extLst>
            </p:cNvPr>
            <p:cNvSpPr txBox="1"/>
            <p:nvPr/>
          </p:nvSpPr>
          <p:spPr>
            <a:xfrm>
              <a:off x="1" y="83548"/>
              <a:ext cx="12191999" cy="446276"/>
            </a:xfrm>
            <a:prstGeom prst="rect">
              <a:avLst/>
            </a:prstGeom>
            <a:grpFill/>
            <a:ln>
              <a:solidFill>
                <a:schemeClr val="accent4">
                  <a:lumMod val="20000"/>
                  <a:lumOff val="80000"/>
                </a:schemeClr>
              </a:solidFill>
            </a:ln>
          </p:spPr>
          <p:txBody>
            <a:bodyPr wrap="square">
              <a:spAutoFit/>
            </a:bodyPr>
            <a:lstStyle/>
            <a:p>
              <a:pPr marL="0" indent="0" algn="ctr">
                <a:buNone/>
              </a:pPr>
              <a:r>
                <a:rPr lang="vi-VN" altLang="en-US" sz="2300" b="1" dirty="0">
                  <a:solidFill>
                    <a:srgbClr val="990000"/>
                  </a:solidFill>
                  <a:latin typeface="Aptos Display" panose="020B0004020202020204" pitchFamily="34" charset="0"/>
                  <a:cs typeface="Arial" panose="020B0604020202020204" pitchFamily="34" charset="0"/>
                </a:rPr>
                <a:t>Chủ đề 2.2. Histone acetylation và ảnh hưởng của biến đổi này lên điều hòa phiên mã ở thực vật</a:t>
              </a:r>
            </a:p>
          </p:txBody>
        </p:sp>
      </p:grpSp>
    </p:spTree>
    <p:extLst>
      <p:ext uri="{BB962C8B-B14F-4D97-AF65-F5344CB8AC3E}">
        <p14:creationId xmlns:p14="http://schemas.microsoft.com/office/powerpoint/2010/main" val="1129196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CF29E07-32F7-80CD-52E5-3A513950B0C3}"/>
              </a:ext>
            </a:extLst>
          </p:cNvPr>
          <p:cNvGrpSpPr/>
          <p:nvPr/>
        </p:nvGrpSpPr>
        <p:grpSpPr>
          <a:xfrm>
            <a:off x="0" y="-14027"/>
            <a:ext cx="12223376" cy="793377"/>
            <a:chOff x="0" y="-14027"/>
            <a:chExt cx="12223376" cy="793377"/>
          </a:xfrm>
        </p:grpSpPr>
        <p:sp>
          <p:nvSpPr>
            <p:cNvPr id="3" name="Rectangle 2">
              <a:extLst>
                <a:ext uri="{FF2B5EF4-FFF2-40B4-BE49-F238E27FC236}">
                  <a16:creationId xmlns:a16="http://schemas.microsoft.com/office/drawing/2014/main" id="{C80DAC1B-16C4-E362-B87A-BF8FD3A7E527}"/>
                </a:ext>
              </a:extLst>
            </p:cNvPr>
            <p:cNvSpPr/>
            <p:nvPr/>
          </p:nvSpPr>
          <p:spPr>
            <a:xfrm>
              <a:off x="0" y="-14027"/>
              <a:ext cx="12192000" cy="793377"/>
            </a:xfrm>
            <a:prstGeom prst="rect">
              <a:avLst/>
            </a:prstGeom>
            <a:solidFill>
              <a:srgbClr val="FFFFCC"/>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7A5076D5-29C0-5BE8-87A0-06CB3D3A27E3}"/>
                </a:ext>
              </a:extLst>
            </p:cNvPr>
            <p:cNvSpPr txBox="1"/>
            <p:nvPr/>
          </p:nvSpPr>
          <p:spPr>
            <a:xfrm>
              <a:off x="31376" y="105662"/>
              <a:ext cx="12192000" cy="553998"/>
            </a:xfrm>
            <a:prstGeom prst="rect">
              <a:avLst/>
            </a:prstGeom>
            <a:noFill/>
          </p:spPr>
          <p:txBody>
            <a:bodyPr wrap="square">
              <a:spAutoFit/>
            </a:bodyPr>
            <a:lstStyle/>
            <a:p>
              <a:pPr marL="0" indent="0" algn="ctr">
                <a:buNone/>
              </a:pPr>
              <a:r>
                <a:rPr lang="en-US" altLang="en-US" sz="3000" b="1" dirty="0" err="1">
                  <a:solidFill>
                    <a:srgbClr val="002060"/>
                  </a:solidFill>
                  <a:latin typeface="Aptos Display" panose="020B0004020202020204" pitchFamily="34" charset="0"/>
                  <a:cs typeface="Arial" panose="020B0604020202020204" pitchFamily="34" charset="0"/>
                </a:rPr>
                <a:t>Giới</a:t>
              </a:r>
              <a:r>
                <a:rPr lang="en-US" altLang="en-US" sz="3000" b="1" dirty="0">
                  <a:solidFill>
                    <a:srgbClr val="002060"/>
                  </a:solidFill>
                  <a:latin typeface="Aptos Display" panose="020B0004020202020204" pitchFamily="34" charset="0"/>
                  <a:cs typeface="Arial" panose="020B0604020202020204" pitchFamily="34" charset="0"/>
                </a:rPr>
                <a:t> </a:t>
              </a:r>
              <a:r>
                <a:rPr lang="en-US" altLang="en-US" sz="3000" b="1" dirty="0" err="1">
                  <a:solidFill>
                    <a:srgbClr val="002060"/>
                  </a:solidFill>
                  <a:latin typeface="Aptos Display" panose="020B0004020202020204" pitchFamily="34" charset="0"/>
                  <a:cs typeface="Arial" panose="020B0604020202020204" pitchFamily="34" charset="0"/>
                </a:rPr>
                <a:t>thiệu</a:t>
              </a:r>
              <a:r>
                <a:rPr lang="en-US" altLang="en-US" sz="3000" b="1" dirty="0">
                  <a:solidFill>
                    <a:srgbClr val="002060"/>
                  </a:solidFill>
                  <a:latin typeface="Aptos Display" panose="020B0004020202020204" pitchFamily="34" charset="0"/>
                  <a:cs typeface="Arial" panose="020B0604020202020204" pitchFamily="34" charset="0"/>
                </a:rPr>
                <a:t> </a:t>
              </a:r>
              <a:r>
                <a:rPr lang="en-US" altLang="en-US" sz="3000" b="1" dirty="0" err="1">
                  <a:solidFill>
                    <a:srgbClr val="002060"/>
                  </a:solidFill>
                  <a:latin typeface="Aptos Display" panose="020B0004020202020204" pitchFamily="34" charset="0"/>
                  <a:cs typeface="Arial" panose="020B0604020202020204" pitchFamily="34" charset="0"/>
                </a:rPr>
                <a:t>một</a:t>
              </a:r>
              <a:r>
                <a:rPr lang="en-US" altLang="en-US" sz="3000" b="1" dirty="0">
                  <a:solidFill>
                    <a:srgbClr val="002060"/>
                  </a:solidFill>
                  <a:latin typeface="Aptos Display" panose="020B0004020202020204" pitchFamily="34" charset="0"/>
                  <a:cs typeface="Arial" panose="020B0604020202020204" pitchFamily="34" charset="0"/>
                </a:rPr>
                <a:t> </a:t>
              </a:r>
              <a:r>
                <a:rPr lang="en-US" altLang="en-US" sz="3000" b="1" dirty="0" err="1">
                  <a:solidFill>
                    <a:srgbClr val="002060"/>
                  </a:solidFill>
                  <a:latin typeface="Aptos Display" panose="020B0004020202020204" pitchFamily="34" charset="0"/>
                  <a:cs typeface="Arial" panose="020B0604020202020204" pitchFamily="34" charset="0"/>
                </a:rPr>
                <a:t>số</a:t>
              </a:r>
              <a:r>
                <a:rPr lang="en-US" altLang="en-US" sz="3000" b="1" dirty="0">
                  <a:solidFill>
                    <a:srgbClr val="002060"/>
                  </a:solidFill>
                  <a:latin typeface="Aptos Display" panose="020B0004020202020204" pitchFamily="34" charset="0"/>
                  <a:cs typeface="Arial" panose="020B0604020202020204" pitchFamily="34" charset="0"/>
                </a:rPr>
                <a:t> </a:t>
              </a:r>
              <a:r>
                <a:rPr lang="en-US" altLang="en-US" sz="3000" b="1" dirty="0" err="1">
                  <a:solidFill>
                    <a:srgbClr val="002060"/>
                  </a:solidFill>
                  <a:latin typeface="Aptos Display" panose="020B0004020202020204" pitchFamily="34" charset="0"/>
                  <a:cs typeface="Arial" panose="020B0604020202020204" pitchFamily="34" charset="0"/>
                </a:rPr>
                <a:t>tài</a:t>
              </a:r>
              <a:r>
                <a:rPr lang="en-US" altLang="en-US" sz="3000" b="1" dirty="0">
                  <a:solidFill>
                    <a:srgbClr val="002060"/>
                  </a:solidFill>
                  <a:latin typeface="Aptos Display" panose="020B0004020202020204" pitchFamily="34" charset="0"/>
                  <a:cs typeface="Arial" panose="020B0604020202020204" pitchFamily="34" charset="0"/>
                </a:rPr>
                <a:t> </a:t>
              </a:r>
              <a:r>
                <a:rPr lang="en-US" altLang="en-US" sz="3000" b="1" dirty="0" err="1">
                  <a:solidFill>
                    <a:srgbClr val="002060"/>
                  </a:solidFill>
                  <a:latin typeface="Aptos Display" panose="020B0004020202020204" pitchFamily="34" charset="0"/>
                  <a:cs typeface="Arial" panose="020B0604020202020204" pitchFamily="34" charset="0"/>
                </a:rPr>
                <a:t>liệu</a:t>
              </a:r>
              <a:r>
                <a:rPr lang="en-US" altLang="en-US" sz="3000" b="1" dirty="0">
                  <a:solidFill>
                    <a:srgbClr val="002060"/>
                  </a:solidFill>
                  <a:latin typeface="Aptos Display" panose="020B0004020202020204" pitchFamily="34" charset="0"/>
                  <a:cs typeface="Arial" panose="020B0604020202020204" pitchFamily="34" charset="0"/>
                </a:rPr>
                <a:t> </a:t>
              </a:r>
              <a:r>
                <a:rPr lang="en-US" altLang="en-US" sz="3000" b="1" dirty="0" err="1">
                  <a:solidFill>
                    <a:srgbClr val="002060"/>
                  </a:solidFill>
                  <a:latin typeface="Aptos Display" panose="020B0004020202020204" pitchFamily="34" charset="0"/>
                  <a:cs typeface="Arial" panose="020B0604020202020204" pitchFamily="34" charset="0"/>
                </a:rPr>
                <a:t>tham</a:t>
              </a:r>
              <a:r>
                <a:rPr lang="en-US" altLang="en-US" sz="3000" b="1" dirty="0">
                  <a:solidFill>
                    <a:srgbClr val="002060"/>
                  </a:solidFill>
                  <a:latin typeface="Aptos Display" panose="020B0004020202020204" pitchFamily="34" charset="0"/>
                  <a:cs typeface="Arial" panose="020B0604020202020204" pitchFamily="34" charset="0"/>
                </a:rPr>
                <a:t> </a:t>
              </a:r>
              <a:r>
                <a:rPr lang="en-US" altLang="en-US" sz="3000" b="1" dirty="0" err="1">
                  <a:solidFill>
                    <a:srgbClr val="002060"/>
                  </a:solidFill>
                  <a:latin typeface="Aptos Display" panose="020B0004020202020204" pitchFamily="34" charset="0"/>
                  <a:cs typeface="Arial" panose="020B0604020202020204" pitchFamily="34" charset="0"/>
                </a:rPr>
                <a:t>khảo</a:t>
              </a:r>
              <a:endParaRPr lang="en-US" altLang="en-US" sz="3000" b="1" dirty="0">
                <a:solidFill>
                  <a:srgbClr val="002060"/>
                </a:solidFill>
                <a:latin typeface="Aptos Display" panose="020B0004020202020204" pitchFamily="34" charset="0"/>
                <a:cs typeface="Arial" panose="020B0604020202020204" pitchFamily="34" charset="0"/>
              </a:endParaRPr>
            </a:p>
          </p:txBody>
        </p:sp>
      </p:grpSp>
      <p:sp>
        <p:nvSpPr>
          <p:cNvPr id="7" name="TextBox 6">
            <a:extLst>
              <a:ext uri="{FF2B5EF4-FFF2-40B4-BE49-F238E27FC236}">
                <a16:creationId xmlns:a16="http://schemas.microsoft.com/office/drawing/2014/main" id="{F731BBE6-2D9F-34B9-16F3-60A1BE937FCE}"/>
              </a:ext>
            </a:extLst>
          </p:cNvPr>
          <p:cNvSpPr txBox="1"/>
          <p:nvPr/>
        </p:nvSpPr>
        <p:spPr>
          <a:xfrm>
            <a:off x="327078" y="1402322"/>
            <a:ext cx="11600596" cy="4524315"/>
          </a:xfrm>
          <a:prstGeom prst="rect">
            <a:avLst/>
          </a:prstGeom>
          <a:noFill/>
        </p:spPr>
        <p:txBody>
          <a:bodyPr wrap="square">
            <a:spAutoFit/>
          </a:bodyPr>
          <a:lstStyle/>
          <a:p>
            <a:pPr algn="just">
              <a:buNone/>
              <a:tabLst>
                <a:tab pos="228600" algn="l"/>
                <a:tab pos="2514600" algn="l"/>
              </a:tabLst>
            </a:pPr>
            <a:r>
              <a:rPr lang="en-US" dirty="0">
                <a:solidFill>
                  <a:srgbClr val="0D0D0D"/>
                </a:solidFill>
                <a:effectLst/>
                <a:latin typeface="Aptos Display" panose="020B0004020202020204" pitchFamily="34" charset="0"/>
                <a:ea typeface="Times New Roman" panose="02020603050405020304" pitchFamily="18" charset="0"/>
              </a:rPr>
              <a:t>[1] Gallego‐Bartolomé, J. (2020). DNA methylation in plants: mechanisms and tools for targeted manipulation. New Phytologist, 227(1), 38–44. https://doi.org/10.1111/nph.16529</a:t>
            </a:r>
          </a:p>
          <a:p>
            <a:pPr algn="just">
              <a:buNone/>
              <a:tabLst>
                <a:tab pos="228600" algn="l"/>
                <a:tab pos="2514600" algn="l"/>
              </a:tabLst>
            </a:pPr>
            <a:endParaRPr lang="en-SG" dirty="0">
              <a:effectLst/>
              <a:latin typeface="Aptos Display" panose="020B0004020202020204" pitchFamily="34" charset="0"/>
              <a:ea typeface="Times New Roman" panose="02020603050405020304" pitchFamily="18" charset="0"/>
            </a:endParaRPr>
          </a:p>
          <a:p>
            <a:pPr algn="just">
              <a:buNone/>
              <a:tabLst>
                <a:tab pos="228600" algn="l"/>
                <a:tab pos="2514600" algn="l"/>
              </a:tabLst>
            </a:pPr>
            <a:r>
              <a:rPr lang="en-US" dirty="0">
                <a:solidFill>
                  <a:srgbClr val="0D0D0D"/>
                </a:solidFill>
                <a:effectLst/>
                <a:latin typeface="Aptos Display" panose="020B0004020202020204" pitchFamily="34" charset="0"/>
                <a:ea typeface="Times New Roman" panose="02020603050405020304" pitchFamily="18" charset="0"/>
              </a:rPr>
              <a:t>[2] </a:t>
            </a:r>
            <a:r>
              <a:rPr lang="en-US" dirty="0" err="1">
                <a:solidFill>
                  <a:srgbClr val="0D0D0D"/>
                </a:solidFill>
                <a:effectLst/>
                <a:latin typeface="Aptos Display" panose="020B0004020202020204" pitchFamily="34" charset="0"/>
                <a:ea typeface="Times New Roman" panose="02020603050405020304" pitchFamily="18" charset="0"/>
              </a:rPr>
              <a:t>Lucibelli</a:t>
            </a:r>
            <a:r>
              <a:rPr lang="en-US" dirty="0">
                <a:solidFill>
                  <a:srgbClr val="0D0D0D"/>
                </a:solidFill>
                <a:effectLst/>
                <a:latin typeface="Aptos Display" panose="020B0004020202020204" pitchFamily="34" charset="0"/>
                <a:ea typeface="Times New Roman" panose="02020603050405020304" pitchFamily="18" charset="0"/>
              </a:rPr>
              <a:t>, F., Valoroso, M. C., &amp; Aceto, S. (2022). Plant DNA methylation: An epigenetic mark in development, environmental interactions, and evolution. International Journal of Molecular Sciences, 23(15), 8299. https://doi.org/10.3390/ijms23158299</a:t>
            </a:r>
            <a:endParaRPr lang="en-SG" dirty="0">
              <a:effectLst/>
              <a:latin typeface="Aptos Display" panose="020B0004020202020204" pitchFamily="34" charset="0"/>
              <a:ea typeface="Times New Roman" panose="02020603050405020304" pitchFamily="18" charset="0"/>
            </a:endParaRPr>
          </a:p>
          <a:p>
            <a:pPr algn="just">
              <a:buNone/>
              <a:tabLst>
                <a:tab pos="228600" algn="l"/>
                <a:tab pos="2514600" algn="l"/>
              </a:tabLst>
            </a:pPr>
            <a:endParaRPr lang="en-US" dirty="0">
              <a:solidFill>
                <a:srgbClr val="0D0D0D"/>
              </a:solidFill>
              <a:effectLst/>
              <a:latin typeface="Aptos Display" panose="020B0004020202020204" pitchFamily="34" charset="0"/>
              <a:ea typeface="Times New Roman" panose="02020603050405020304" pitchFamily="18" charset="0"/>
            </a:endParaRPr>
          </a:p>
          <a:p>
            <a:pPr algn="just">
              <a:buNone/>
              <a:tabLst>
                <a:tab pos="228600" algn="l"/>
                <a:tab pos="2514600" algn="l"/>
              </a:tabLst>
            </a:pPr>
            <a:r>
              <a:rPr lang="en-US" dirty="0">
                <a:solidFill>
                  <a:srgbClr val="0D0D0D"/>
                </a:solidFill>
                <a:effectLst/>
                <a:latin typeface="Aptos Display" panose="020B0004020202020204" pitchFamily="34" charset="0"/>
                <a:ea typeface="Times New Roman" panose="02020603050405020304" pitchFamily="18" charset="0"/>
              </a:rPr>
              <a:t>[3] Nguyen, C. T., Tran, G.-B., &amp; Nguyen, N. H. (2020). Homeostasis of histone acetylation is critical for auxin signaling and root morphogenesis. Plant Molecular Biology, 103(1–2), 1–7. https://doi.org/10.1007/s11103-020-00985-1</a:t>
            </a:r>
            <a:endParaRPr lang="en-SG" dirty="0">
              <a:effectLst/>
              <a:latin typeface="Aptos Display" panose="020B0004020202020204" pitchFamily="34" charset="0"/>
              <a:ea typeface="Times New Roman" panose="02020603050405020304" pitchFamily="18" charset="0"/>
            </a:endParaRPr>
          </a:p>
          <a:p>
            <a:pPr algn="just">
              <a:buNone/>
              <a:tabLst>
                <a:tab pos="228600" algn="l"/>
                <a:tab pos="2514600" algn="l"/>
              </a:tabLst>
            </a:pPr>
            <a:endParaRPr lang="en-US" dirty="0">
              <a:solidFill>
                <a:srgbClr val="0D0D0D"/>
              </a:solidFill>
              <a:effectLst/>
              <a:latin typeface="Aptos Display" panose="020B0004020202020204" pitchFamily="34" charset="0"/>
              <a:ea typeface="Times New Roman" panose="02020603050405020304" pitchFamily="18" charset="0"/>
            </a:endParaRPr>
          </a:p>
          <a:p>
            <a:pPr algn="just">
              <a:buNone/>
              <a:tabLst>
                <a:tab pos="228600" algn="l"/>
                <a:tab pos="2514600" algn="l"/>
              </a:tabLst>
            </a:pPr>
            <a:r>
              <a:rPr lang="en-US" dirty="0">
                <a:solidFill>
                  <a:srgbClr val="0D0D0D"/>
                </a:solidFill>
                <a:effectLst/>
                <a:latin typeface="Aptos Display" panose="020B0004020202020204" pitchFamily="34" charset="0"/>
                <a:ea typeface="Times New Roman" panose="02020603050405020304" pitchFamily="18" charset="0"/>
              </a:rPr>
              <a:t>[4] Nguyen, N. H., </a:t>
            </a:r>
            <a:r>
              <a:rPr lang="en-US" dirty="0" err="1">
                <a:solidFill>
                  <a:srgbClr val="0D0D0D"/>
                </a:solidFill>
                <a:effectLst/>
                <a:latin typeface="Aptos Display" panose="020B0004020202020204" pitchFamily="34" charset="0"/>
                <a:ea typeface="Times New Roman" panose="02020603050405020304" pitchFamily="18" charset="0"/>
              </a:rPr>
              <a:t>Sng</a:t>
            </a:r>
            <a:r>
              <a:rPr lang="en-US" dirty="0">
                <a:solidFill>
                  <a:srgbClr val="0D0D0D"/>
                </a:solidFill>
                <a:effectLst/>
                <a:latin typeface="Aptos Display" panose="020B0004020202020204" pitchFamily="34" charset="0"/>
                <a:ea typeface="Times New Roman" panose="02020603050405020304" pitchFamily="18" charset="0"/>
              </a:rPr>
              <a:t>, B. J. R., Chin, H. J., Choi, I. K. Y., Yeo, H. C., &amp; Jang, I. (2023). HISTONE DEACETYLASE 9 promotes hypocotyl‐specific auxin response under shade. The Plant Journal, 116(3), 804–822. https://doi.org/10.1111/tpj.16410</a:t>
            </a:r>
            <a:endParaRPr lang="en-SG" dirty="0">
              <a:effectLst/>
              <a:latin typeface="Aptos Display" panose="020B0004020202020204" pitchFamily="34" charset="0"/>
              <a:ea typeface="Times New Roman" panose="02020603050405020304" pitchFamily="18" charset="0"/>
            </a:endParaRPr>
          </a:p>
          <a:p>
            <a:pPr algn="just">
              <a:tabLst>
                <a:tab pos="228600" algn="l"/>
                <a:tab pos="2514600" algn="l"/>
              </a:tabLst>
            </a:pPr>
            <a:endParaRPr lang="en-US" dirty="0">
              <a:solidFill>
                <a:srgbClr val="0D0D0D"/>
              </a:solidFill>
              <a:effectLst/>
              <a:latin typeface="Aptos Display" panose="020B0004020202020204" pitchFamily="34" charset="0"/>
              <a:ea typeface="Times New Roman" panose="02020603050405020304" pitchFamily="18" charset="0"/>
            </a:endParaRPr>
          </a:p>
          <a:p>
            <a:pPr algn="just">
              <a:tabLst>
                <a:tab pos="228600" algn="l"/>
                <a:tab pos="2514600" algn="l"/>
              </a:tabLst>
            </a:pPr>
            <a:r>
              <a:rPr lang="en-US" dirty="0">
                <a:solidFill>
                  <a:srgbClr val="0D0D0D"/>
                </a:solidFill>
                <a:effectLst/>
                <a:latin typeface="Aptos Display" panose="020B0004020202020204" pitchFamily="34" charset="0"/>
                <a:ea typeface="Times New Roman" panose="02020603050405020304" pitchFamily="18" charset="0"/>
              </a:rPr>
              <a:t>[5] Nguyen, N. H., Vu, N. T., &amp; Cheong, J.-J. (2022). Transcriptional stress memory and transgenerational inheritance of drought tolerance in plants. International Journal of Molecular Sciences, 23(21), 12918. https://doi.org/10.3390/ijms232112918</a:t>
            </a:r>
            <a:endParaRPr lang="en-SG" dirty="0">
              <a:effectLst/>
              <a:latin typeface="Aptos Display" panose="020B0004020202020204" pitchFamily="34" charset="0"/>
              <a:ea typeface="Times New Roman" panose="02020603050405020304" pitchFamily="18" charset="0"/>
            </a:endParaRPr>
          </a:p>
        </p:txBody>
      </p:sp>
    </p:spTree>
    <p:extLst>
      <p:ext uri="{BB962C8B-B14F-4D97-AF65-F5344CB8AC3E}">
        <p14:creationId xmlns:p14="http://schemas.microsoft.com/office/powerpoint/2010/main" val="30025508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36B366CB-AE62-3B87-51C5-26810E7CBDC1}"/>
              </a:ext>
            </a:extLst>
          </p:cNvPr>
          <p:cNvGrpSpPr/>
          <p:nvPr/>
        </p:nvGrpSpPr>
        <p:grpSpPr>
          <a:xfrm>
            <a:off x="232816" y="1438221"/>
            <a:ext cx="6159137" cy="4988326"/>
            <a:chOff x="222712" y="1367494"/>
            <a:chExt cx="6159137" cy="4988326"/>
          </a:xfrm>
        </p:grpSpPr>
        <p:pic>
          <p:nvPicPr>
            <p:cNvPr id="2050" name="Picture 2">
              <a:extLst>
                <a:ext uri="{FF2B5EF4-FFF2-40B4-BE49-F238E27FC236}">
                  <a16:creationId xmlns:a16="http://schemas.microsoft.com/office/drawing/2014/main" id="{9BD87EE9-9BAB-07D8-FB7B-B3A13FB7BC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712" y="1367494"/>
              <a:ext cx="6159137" cy="461134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8923330-75BC-E8A1-31C6-10DC611A6BD6}"/>
                </a:ext>
              </a:extLst>
            </p:cNvPr>
            <p:cNvSpPr txBox="1"/>
            <p:nvPr/>
          </p:nvSpPr>
          <p:spPr>
            <a:xfrm>
              <a:off x="631716" y="6078821"/>
              <a:ext cx="5341128"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https://doi.org/10.3390/ijms21249517</a:t>
              </a:r>
            </a:p>
          </p:txBody>
        </p:sp>
      </p:grpSp>
      <p:sp>
        <p:nvSpPr>
          <p:cNvPr id="7" name="TextBox 6">
            <a:extLst>
              <a:ext uri="{FF2B5EF4-FFF2-40B4-BE49-F238E27FC236}">
                <a16:creationId xmlns:a16="http://schemas.microsoft.com/office/drawing/2014/main" id="{5B110A66-C7AB-DF1B-06D6-C7A9E3BF1C18}"/>
              </a:ext>
            </a:extLst>
          </p:cNvPr>
          <p:cNvSpPr txBox="1"/>
          <p:nvPr/>
        </p:nvSpPr>
        <p:spPr>
          <a:xfrm>
            <a:off x="6456371" y="1556030"/>
            <a:ext cx="5502813" cy="4493538"/>
          </a:xfrm>
          <a:prstGeom prst="rect">
            <a:avLst/>
          </a:prstGeom>
          <a:noFill/>
        </p:spPr>
        <p:txBody>
          <a:bodyPr wrap="square">
            <a:spAutoFit/>
          </a:bodyPr>
          <a:lstStyle/>
          <a:p>
            <a:pPr algn="just"/>
            <a:r>
              <a:rPr lang="en-SG" sz="2200" dirty="0">
                <a:solidFill>
                  <a:srgbClr val="002060"/>
                </a:solidFill>
                <a:latin typeface="Aptos Display" panose="020B0004020202020204" pitchFamily="34" charset="0"/>
              </a:rPr>
              <a:t>Trong </a:t>
            </a:r>
            <a:r>
              <a:rPr lang="en-SG" sz="2200" dirty="0" err="1">
                <a:solidFill>
                  <a:srgbClr val="002060"/>
                </a:solidFill>
                <a:latin typeface="Aptos Display" panose="020B0004020202020204" pitchFamily="34" charset="0"/>
              </a:rPr>
              <a:t>tế</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bào</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thực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vật</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biến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đổi</a:t>
            </a:r>
            <a:r>
              <a:rPr lang="en-SG" sz="2200" dirty="0">
                <a:solidFill>
                  <a:srgbClr val="002060"/>
                </a:solidFill>
                <a:latin typeface="Aptos Display" panose="020B0004020202020204" pitchFamily="34" charset="0"/>
              </a:rPr>
              <a:t> acetylation </a:t>
            </a:r>
            <a:r>
              <a:rPr lang="en-SG" sz="2200" dirty="0" err="1">
                <a:solidFill>
                  <a:srgbClr val="002060"/>
                </a:solidFill>
                <a:latin typeface="Aptos Display" panose="020B0004020202020204" pitchFamily="34" charset="0"/>
              </a:rPr>
              <a:t>trên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các</a:t>
            </a:r>
            <a:r>
              <a:rPr lang="en-SG" sz="2200" dirty="0">
                <a:solidFill>
                  <a:srgbClr val="002060"/>
                </a:solidFill>
                <a:latin typeface="Aptos Display" panose="020B0004020202020204" pitchFamily="34" charset="0"/>
              </a:rPr>
              <a:t> protein histone </a:t>
            </a:r>
            <a:r>
              <a:rPr lang="en-SG" sz="2200" dirty="0" err="1">
                <a:solidFill>
                  <a:srgbClr val="002060"/>
                </a:solidFill>
                <a:latin typeface="Aptos Display" panose="020B0004020202020204" pitchFamily="34" charset="0"/>
              </a:rPr>
              <a:t>cũng</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là</a:t>
            </a:r>
            <a:r>
              <a:rPr lang="en-SG" sz="2200" dirty="0">
                <a:solidFill>
                  <a:srgbClr val="002060"/>
                </a:solidFill>
                <a:latin typeface="Aptos Display" panose="020B0004020202020204" pitchFamily="34" charset="0"/>
              </a:rPr>
              <a:t> một </a:t>
            </a:r>
            <a:r>
              <a:rPr lang="en-SG" sz="2200" dirty="0" err="1">
                <a:solidFill>
                  <a:srgbClr val="002060"/>
                </a:solidFill>
                <a:latin typeface="Aptos Display" panose="020B0004020202020204" pitchFamily="34" charset="0"/>
              </a:rPr>
              <a:t>quá</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trình</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nghịch</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đảo</a:t>
            </a:r>
            <a:r>
              <a:rPr lang="en-SG" sz="2200" dirty="0">
                <a:solidFill>
                  <a:srgbClr val="002060"/>
                </a:solidFill>
                <a:latin typeface="Aptos Display" panose="020B0004020202020204" pitchFamily="34" charset="0"/>
              </a:rPr>
              <a:t>”.</a:t>
            </a:r>
          </a:p>
          <a:p>
            <a:pPr marL="285750" indent="-285750" algn="just">
              <a:buFontTx/>
              <a:buChar char="-"/>
            </a:pPr>
            <a:r>
              <a:rPr lang="en-SG" sz="2200" dirty="0">
                <a:solidFill>
                  <a:srgbClr val="002060"/>
                </a:solidFill>
                <a:latin typeface="Aptos Display" panose="020B0004020202020204" pitchFamily="34" charset="0"/>
              </a:rPr>
              <a:t>Trong </a:t>
            </a:r>
            <a:r>
              <a:rPr lang="en-SG" sz="2200" dirty="0" err="1">
                <a:solidFill>
                  <a:srgbClr val="002060"/>
                </a:solidFill>
                <a:latin typeface="Aptos Display" panose="020B0004020202020204" pitchFamily="34" charset="0"/>
              </a:rPr>
              <a:t>khi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đó</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quá</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trình</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loại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bỏ</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nhóm</a:t>
            </a:r>
            <a:r>
              <a:rPr lang="en-SG" sz="2200" dirty="0">
                <a:solidFill>
                  <a:srgbClr val="002060"/>
                </a:solidFill>
                <a:latin typeface="Aptos Display" panose="020B0004020202020204" pitchFamily="34" charset="0"/>
              </a:rPr>
              <a:t> acetyl, hay </a:t>
            </a:r>
            <a:r>
              <a:rPr lang="en-SG" sz="2200" dirty="0" err="1">
                <a:solidFill>
                  <a:srgbClr val="002060"/>
                </a:solidFill>
                <a:latin typeface="Aptos Display" panose="020B0004020202020204" pitchFamily="34" charset="0"/>
              </a:rPr>
              <a:t>còn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gọi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là</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khử</a:t>
            </a:r>
            <a:r>
              <a:rPr lang="en-SG" sz="2200" dirty="0">
                <a:solidFill>
                  <a:srgbClr val="002060"/>
                </a:solidFill>
                <a:latin typeface="Aptos Display" panose="020B0004020202020204" pitchFamily="34" charset="0"/>
              </a:rPr>
              <a:t> acetyl (deacetylation) </a:t>
            </a:r>
            <a:r>
              <a:rPr lang="en-SG" sz="2200" dirty="0" err="1">
                <a:solidFill>
                  <a:srgbClr val="002060"/>
                </a:solidFill>
                <a:latin typeface="Aptos Display" panose="020B0004020202020204" pitchFamily="34" charset="0"/>
              </a:rPr>
              <a:t>khỏi</a:t>
            </a:r>
            <a:r>
              <a:rPr lang="en-SG" sz="2200" dirty="0">
                <a:solidFill>
                  <a:srgbClr val="002060"/>
                </a:solidFill>
                <a:latin typeface="Aptos Display" panose="020B0004020202020204" pitchFamily="34" charset="0"/>
              </a:rPr>
              <a:t> protein histone </a:t>
            </a:r>
            <a:r>
              <a:rPr lang="en-SG" sz="2200" dirty="0" err="1">
                <a:solidFill>
                  <a:srgbClr val="002060"/>
                </a:solidFill>
                <a:latin typeface="Aptos Display" panose="020B0004020202020204" pitchFamily="34" charset="0"/>
              </a:rPr>
              <a:t>được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xúc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tác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bởi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nhóm</a:t>
            </a:r>
            <a:r>
              <a:rPr lang="en-SG" sz="2200" dirty="0">
                <a:solidFill>
                  <a:srgbClr val="002060"/>
                </a:solidFill>
                <a:latin typeface="Aptos Display" panose="020B0004020202020204" pitchFamily="34" charset="0"/>
              </a:rPr>
              <a:t> enzyme </a:t>
            </a:r>
            <a:r>
              <a:rPr lang="en-SG" sz="2200" b="1" dirty="0">
                <a:solidFill>
                  <a:srgbClr val="002060"/>
                </a:solidFill>
                <a:latin typeface="Aptos Display" panose="020B0004020202020204" pitchFamily="34" charset="0"/>
              </a:rPr>
              <a:t>histone deacetylase </a:t>
            </a:r>
            <a:r>
              <a:rPr lang="en-SG" sz="2200" dirty="0">
                <a:solidFill>
                  <a:srgbClr val="002060"/>
                </a:solidFill>
                <a:latin typeface="Aptos Display" panose="020B0004020202020204" pitchFamily="34" charset="0"/>
              </a:rPr>
              <a:t>(</a:t>
            </a:r>
            <a:r>
              <a:rPr lang="en-SG" sz="2200" b="1" dirty="0">
                <a:solidFill>
                  <a:srgbClr val="002060"/>
                </a:solidFill>
                <a:latin typeface="Aptos Display" panose="020B0004020202020204" pitchFamily="34" charset="0"/>
              </a:rPr>
              <a:t>HDA</a:t>
            </a:r>
            <a:r>
              <a:rPr lang="en-SG" sz="2200" dirty="0">
                <a:solidFill>
                  <a:srgbClr val="002060"/>
                </a:solidFill>
                <a:latin typeface="Aptos Display" panose="020B0004020202020204" pitchFamily="34" charset="0"/>
              </a:rPr>
              <a:t>).</a:t>
            </a:r>
          </a:p>
          <a:p>
            <a:pPr marL="285750" indent="-285750" algn="just">
              <a:buFontTx/>
              <a:buChar char="-"/>
            </a:pPr>
            <a:r>
              <a:rPr lang="en-SG" sz="2200" dirty="0">
                <a:solidFill>
                  <a:srgbClr val="002060"/>
                </a:solidFill>
                <a:latin typeface="Aptos Display" panose="020B0004020202020204" pitchFamily="34" charset="0"/>
              </a:rPr>
              <a:t>Acetylation </a:t>
            </a:r>
            <a:r>
              <a:rPr lang="en-SG" sz="2200" dirty="0" err="1">
                <a:solidFill>
                  <a:srgbClr val="002060"/>
                </a:solidFill>
                <a:latin typeface="Aptos Display" panose="020B0004020202020204" pitchFamily="34" charset="0"/>
              </a:rPr>
              <a:t>được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xúc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tác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bởi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các</a:t>
            </a:r>
            <a:r>
              <a:rPr lang="en-SG" sz="2200" dirty="0">
                <a:solidFill>
                  <a:srgbClr val="002060"/>
                </a:solidFill>
                <a:latin typeface="Aptos Display" panose="020B0004020202020204" pitchFamily="34" charset="0"/>
              </a:rPr>
              <a:t> enzyme </a:t>
            </a:r>
            <a:r>
              <a:rPr lang="en-SG" sz="2200" dirty="0" err="1">
                <a:solidFill>
                  <a:srgbClr val="002060"/>
                </a:solidFill>
                <a:latin typeface="Aptos Display" panose="020B0004020202020204" pitchFamily="34" charset="0"/>
              </a:rPr>
              <a:t>có</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tên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chung</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là</a:t>
            </a:r>
            <a:r>
              <a:rPr lang="en-SG" sz="2200" dirty="0">
                <a:solidFill>
                  <a:srgbClr val="002060"/>
                </a:solidFill>
                <a:latin typeface="Aptos Display" panose="020B0004020202020204" pitchFamily="34" charset="0"/>
              </a:rPr>
              <a:t> </a:t>
            </a:r>
            <a:r>
              <a:rPr lang="en-SG" sz="2200" b="1" dirty="0">
                <a:solidFill>
                  <a:srgbClr val="002060"/>
                </a:solidFill>
                <a:latin typeface="Aptos Display" panose="020B0004020202020204" pitchFamily="34" charset="0"/>
              </a:rPr>
              <a:t>histone acetyltransferases </a:t>
            </a:r>
            <a:r>
              <a:rPr lang="en-SG" sz="2200" dirty="0">
                <a:solidFill>
                  <a:srgbClr val="002060"/>
                </a:solidFill>
                <a:latin typeface="Aptos Display" panose="020B0004020202020204" pitchFamily="34" charset="0"/>
              </a:rPr>
              <a:t>(</a:t>
            </a:r>
            <a:r>
              <a:rPr lang="en-SG" sz="2200" b="1" dirty="0">
                <a:solidFill>
                  <a:srgbClr val="002060"/>
                </a:solidFill>
                <a:latin typeface="Aptos Display" panose="020B0004020202020204" pitchFamily="34" charset="0"/>
              </a:rPr>
              <a:t>HAT</a:t>
            </a:r>
            <a:r>
              <a:rPr lang="en-SG" sz="2200" dirty="0">
                <a:solidFill>
                  <a:srgbClr val="002060"/>
                </a:solidFill>
                <a:latin typeface="Aptos Display" panose="020B0004020202020204" pitchFamily="34" charset="0"/>
              </a:rPr>
              <a:t>).</a:t>
            </a:r>
          </a:p>
          <a:p>
            <a:pPr marL="285750" indent="-285750" algn="just">
              <a:buFontTx/>
              <a:buChar char="-"/>
            </a:pPr>
            <a:r>
              <a:rPr lang="en-SG" sz="2200" dirty="0">
                <a:solidFill>
                  <a:srgbClr val="002060"/>
                </a:solidFill>
                <a:latin typeface="Aptos Display" panose="020B0004020202020204" pitchFamily="34" charset="0"/>
              </a:rPr>
              <a:t>Histone </a:t>
            </a:r>
            <a:r>
              <a:rPr lang="en-SG" sz="2200" dirty="0" err="1">
                <a:solidFill>
                  <a:srgbClr val="002060"/>
                </a:solidFill>
                <a:latin typeface="Aptos Display" panose="020B0004020202020204" pitchFamily="34" charset="0"/>
              </a:rPr>
              <a:t>bị</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khử</a:t>
            </a:r>
            <a:r>
              <a:rPr lang="en-SG" sz="2200" dirty="0">
                <a:solidFill>
                  <a:srgbClr val="002060"/>
                </a:solidFill>
                <a:latin typeface="Aptos Display" panose="020B0004020202020204" pitchFamily="34" charset="0"/>
              </a:rPr>
              <a:t> acetyl </a:t>
            </a:r>
            <a:r>
              <a:rPr lang="en-SG" sz="2200" dirty="0" err="1">
                <a:solidFill>
                  <a:srgbClr val="002060"/>
                </a:solidFill>
                <a:latin typeface="Aptos Display" panose="020B0004020202020204" pitchFamily="34" charset="0"/>
              </a:rPr>
              <a:t>sẽ</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tương</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ứng</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với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ức</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chế</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phiên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mã</a:t>
            </a:r>
            <a:r>
              <a:rPr lang="en-SG" sz="2200" dirty="0">
                <a:solidFill>
                  <a:srgbClr val="002060"/>
                </a:solidFill>
                <a:latin typeface="Aptos Display" panose="020B0004020202020204" pitchFamily="34" charset="0"/>
              </a:rPr>
              <a:t>. Trong </a:t>
            </a:r>
            <a:r>
              <a:rPr lang="en-SG" sz="2200" dirty="0" err="1">
                <a:solidFill>
                  <a:srgbClr val="002060"/>
                </a:solidFill>
                <a:latin typeface="Aptos Display" panose="020B0004020202020204" pitchFamily="34" charset="0"/>
              </a:rPr>
              <a:t>khi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đó</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việc</a:t>
            </a:r>
            <a:r>
              <a:rPr lang="en-SG" sz="2200" dirty="0">
                <a:solidFill>
                  <a:srgbClr val="002060"/>
                </a:solidFill>
                <a:latin typeface="Aptos Display" panose="020B0004020202020204" pitchFamily="34" charset="0"/>
              </a:rPr>
              <a:t> acetyl </a:t>
            </a:r>
            <a:r>
              <a:rPr lang="en-SG" sz="2200" dirty="0" err="1">
                <a:solidFill>
                  <a:srgbClr val="002060"/>
                </a:solidFill>
                <a:latin typeface="Aptos Display" panose="020B0004020202020204" pitchFamily="34" charset="0"/>
              </a:rPr>
              <a:t>hóa</a:t>
            </a:r>
            <a:r>
              <a:rPr lang="en-SG" sz="2200" dirty="0">
                <a:solidFill>
                  <a:srgbClr val="002060"/>
                </a:solidFill>
                <a:latin typeface="Aptos Display" panose="020B0004020202020204" pitchFamily="34" charset="0"/>
              </a:rPr>
              <a:t> histone </a:t>
            </a:r>
            <a:r>
              <a:rPr lang="en-SG" sz="2200" dirty="0" err="1">
                <a:solidFill>
                  <a:srgbClr val="002060"/>
                </a:solidFill>
                <a:latin typeface="Aptos Display" panose="020B0004020202020204" pitchFamily="34" charset="0"/>
              </a:rPr>
              <a:t>sẽ</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tương</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ứng</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với</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kích</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thích</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phiên</a:t>
            </a:r>
            <a:r>
              <a:rPr lang="en-SG" sz="2200" dirty="0">
                <a:solidFill>
                  <a:srgbClr val="002060"/>
                </a:solidFill>
                <a:latin typeface="Aptos Display" panose="020B0004020202020204" pitchFamily="34" charset="0"/>
              </a:rPr>
              <a:t> </a:t>
            </a:r>
            <a:r>
              <a:rPr lang="en-SG" sz="2200" dirty="0" err="1">
                <a:solidFill>
                  <a:srgbClr val="002060"/>
                </a:solidFill>
                <a:latin typeface="Aptos Display" panose="020B0004020202020204" pitchFamily="34" charset="0"/>
              </a:rPr>
              <a:t>mã</a:t>
            </a:r>
            <a:r>
              <a:rPr lang="en-SG" sz="2200" dirty="0">
                <a:solidFill>
                  <a:srgbClr val="002060"/>
                </a:solidFill>
                <a:latin typeface="Aptos Display" panose="020B0004020202020204" pitchFamily="34" charset="0"/>
              </a:rPr>
              <a:t>.</a:t>
            </a:r>
          </a:p>
        </p:txBody>
      </p:sp>
      <p:grpSp>
        <p:nvGrpSpPr>
          <p:cNvPr id="8" name="Group 7">
            <a:extLst>
              <a:ext uri="{FF2B5EF4-FFF2-40B4-BE49-F238E27FC236}">
                <a16:creationId xmlns:a16="http://schemas.microsoft.com/office/drawing/2014/main" id="{4D4B4B71-17DD-3D27-6C9B-99DC0A116E3B}"/>
              </a:ext>
            </a:extLst>
          </p:cNvPr>
          <p:cNvGrpSpPr/>
          <p:nvPr/>
        </p:nvGrpSpPr>
        <p:grpSpPr>
          <a:xfrm>
            <a:off x="0" y="-14027"/>
            <a:ext cx="12192000" cy="848683"/>
            <a:chOff x="0" y="-14027"/>
            <a:chExt cx="12192000" cy="848683"/>
          </a:xfrm>
          <a:solidFill>
            <a:schemeClr val="accent4">
              <a:lumMod val="20000"/>
              <a:lumOff val="80000"/>
            </a:schemeClr>
          </a:solidFill>
        </p:grpSpPr>
        <p:sp>
          <p:nvSpPr>
            <p:cNvPr id="9" name="Rectangle 8">
              <a:extLst>
                <a:ext uri="{FF2B5EF4-FFF2-40B4-BE49-F238E27FC236}">
                  <a16:creationId xmlns:a16="http://schemas.microsoft.com/office/drawing/2014/main" id="{2FF6CBEB-5565-CEC8-D6F7-2834902A4884}"/>
                </a:ext>
              </a:extLst>
            </p:cNvPr>
            <p:cNvSpPr/>
            <p:nvPr/>
          </p:nvSpPr>
          <p:spPr>
            <a:xfrm>
              <a:off x="0" y="-14027"/>
              <a:ext cx="12192000" cy="848683"/>
            </a:xfrm>
            <a:prstGeom prst="rect">
              <a:avLst/>
            </a:prstGeom>
            <a:grp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0" name="TextBox 9">
              <a:extLst>
                <a:ext uri="{FF2B5EF4-FFF2-40B4-BE49-F238E27FC236}">
                  <a16:creationId xmlns:a16="http://schemas.microsoft.com/office/drawing/2014/main" id="{DBD707EC-BB7B-F4D4-81A2-527CF4062465}"/>
                </a:ext>
              </a:extLst>
            </p:cNvPr>
            <p:cNvSpPr txBox="1"/>
            <p:nvPr/>
          </p:nvSpPr>
          <p:spPr>
            <a:xfrm>
              <a:off x="1" y="83548"/>
              <a:ext cx="12191999" cy="446276"/>
            </a:xfrm>
            <a:prstGeom prst="rect">
              <a:avLst/>
            </a:prstGeom>
            <a:grpFill/>
            <a:ln>
              <a:solidFill>
                <a:schemeClr val="accent4">
                  <a:lumMod val="20000"/>
                  <a:lumOff val="80000"/>
                </a:schemeClr>
              </a:solidFill>
            </a:ln>
          </p:spPr>
          <p:txBody>
            <a:bodyPr wrap="square">
              <a:spAutoFit/>
            </a:bodyPr>
            <a:lstStyle/>
            <a:p>
              <a:pPr marL="0" indent="0" algn="ctr">
                <a:buNone/>
              </a:pPr>
              <a:r>
                <a:rPr lang="vi-VN" altLang="en-US" sz="2300" b="1" dirty="0">
                  <a:solidFill>
                    <a:srgbClr val="990000"/>
                  </a:solidFill>
                  <a:latin typeface="Aptos Display" panose="020B0004020202020204" pitchFamily="34" charset="0"/>
                  <a:cs typeface="Arial" panose="020B0604020202020204" pitchFamily="34" charset="0"/>
                </a:rPr>
                <a:t>Chủ đề 2.2. Histone acetylation và ảnh hưởng của biến đổi này lên điều hòa phiên mã ở thực vật</a:t>
              </a:r>
            </a:p>
          </p:txBody>
        </p:sp>
      </p:grpSp>
    </p:spTree>
    <p:extLst>
      <p:ext uri="{BB962C8B-B14F-4D97-AF65-F5344CB8AC3E}">
        <p14:creationId xmlns:p14="http://schemas.microsoft.com/office/powerpoint/2010/main" val="585578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2FE2AF8-8A61-D43A-5FF9-8790DEE06EF1}"/>
              </a:ext>
            </a:extLst>
          </p:cNvPr>
          <p:cNvGrpSpPr/>
          <p:nvPr/>
        </p:nvGrpSpPr>
        <p:grpSpPr>
          <a:xfrm>
            <a:off x="-99632" y="1315301"/>
            <a:ext cx="5341128" cy="5439164"/>
            <a:chOff x="-99632" y="1315301"/>
            <a:chExt cx="5341128" cy="5439164"/>
          </a:xfrm>
        </p:grpSpPr>
        <p:pic>
          <p:nvPicPr>
            <p:cNvPr id="6" name="Picture 5">
              <a:extLst>
                <a:ext uri="{FF2B5EF4-FFF2-40B4-BE49-F238E27FC236}">
                  <a16:creationId xmlns:a16="http://schemas.microsoft.com/office/drawing/2014/main" id="{27F412CE-47E6-D6F6-EBBE-D03F2CD0E0D6}"/>
                </a:ext>
              </a:extLst>
            </p:cNvPr>
            <p:cNvPicPr>
              <a:picLocks noChangeAspect="1"/>
            </p:cNvPicPr>
            <p:nvPr/>
          </p:nvPicPr>
          <p:blipFill>
            <a:blip r:embed="rId2"/>
            <a:stretch>
              <a:fillRect/>
            </a:stretch>
          </p:blipFill>
          <p:spPr>
            <a:xfrm>
              <a:off x="403151" y="1315301"/>
              <a:ext cx="4335563" cy="5182152"/>
            </a:xfrm>
            <a:prstGeom prst="rect">
              <a:avLst/>
            </a:prstGeom>
          </p:spPr>
        </p:pic>
        <p:sp>
          <p:nvSpPr>
            <p:cNvPr id="7" name="TextBox 6">
              <a:extLst>
                <a:ext uri="{FF2B5EF4-FFF2-40B4-BE49-F238E27FC236}">
                  <a16:creationId xmlns:a16="http://schemas.microsoft.com/office/drawing/2014/main" id="{6F1FC050-094D-CFDB-5610-2401A09C9066}"/>
                </a:ext>
              </a:extLst>
            </p:cNvPr>
            <p:cNvSpPr txBox="1"/>
            <p:nvPr/>
          </p:nvSpPr>
          <p:spPr>
            <a:xfrm>
              <a:off x="-99632" y="6477466"/>
              <a:ext cx="5341128"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https://doi.org/10.1007/s11103-020-00985-1</a:t>
              </a:r>
            </a:p>
          </p:txBody>
        </p:sp>
      </p:grpSp>
      <p:sp>
        <p:nvSpPr>
          <p:cNvPr id="8" name="TextBox 7">
            <a:extLst>
              <a:ext uri="{FF2B5EF4-FFF2-40B4-BE49-F238E27FC236}">
                <a16:creationId xmlns:a16="http://schemas.microsoft.com/office/drawing/2014/main" id="{635354B1-9CCF-4997-FD11-B7D83702A656}"/>
              </a:ext>
            </a:extLst>
          </p:cNvPr>
          <p:cNvSpPr txBox="1"/>
          <p:nvPr/>
        </p:nvSpPr>
        <p:spPr>
          <a:xfrm>
            <a:off x="5056985" y="1944301"/>
            <a:ext cx="6855474" cy="3785652"/>
          </a:xfrm>
          <a:prstGeom prst="rect">
            <a:avLst/>
          </a:prstGeom>
          <a:noFill/>
        </p:spPr>
        <p:txBody>
          <a:bodyPr wrap="square">
            <a:spAutoFit/>
          </a:bodyPr>
          <a:lstStyle/>
          <a:p>
            <a:pPr algn="just"/>
            <a:r>
              <a:rPr lang="en-SG" sz="2000" b="1" dirty="0" err="1">
                <a:solidFill>
                  <a:srgbClr val="002060"/>
                </a:solidFill>
                <a:latin typeface="Aptos Display" panose="020B0004020202020204" pitchFamily="34" charset="0"/>
              </a:rPr>
              <a:t>Ví</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dụ</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về</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vai</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trò</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của</a:t>
            </a:r>
            <a:r>
              <a:rPr lang="en-SG" sz="2000" b="1" dirty="0">
                <a:solidFill>
                  <a:srgbClr val="002060"/>
                </a:solidFill>
                <a:latin typeface="Aptos Display" panose="020B0004020202020204" pitchFamily="34" charset="0"/>
              </a:rPr>
              <a:t> histone acetylation </a:t>
            </a:r>
            <a:r>
              <a:rPr lang="en-SG" sz="2000" b="1" dirty="0" err="1">
                <a:solidFill>
                  <a:srgbClr val="002060"/>
                </a:solidFill>
                <a:latin typeface="Aptos Display" panose="020B0004020202020204" pitchFamily="34" charset="0"/>
              </a:rPr>
              <a:t>mô</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hình</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phân</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tử</a:t>
            </a:r>
            <a:r>
              <a:rPr lang="en-SG" sz="2000" b="1" dirty="0">
                <a:solidFill>
                  <a:srgbClr val="002060"/>
                </a:solidFill>
                <a:latin typeface="Aptos Display" panose="020B0004020202020204" pitchFamily="34" charset="0"/>
              </a:rPr>
              <a:t> </a:t>
            </a:r>
            <a:r>
              <a:rPr lang="en-SG" sz="2000" b="1" dirty="0" err="1">
                <a:solidFill>
                  <a:srgbClr val="002060"/>
                </a:solidFill>
                <a:latin typeface="Aptos Display" panose="020B0004020202020204" pitchFamily="34" charset="0"/>
              </a:rPr>
              <a:t>của</a:t>
            </a:r>
            <a:r>
              <a:rPr lang="en-SG" sz="2000" b="1" dirty="0">
                <a:solidFill>
                  <a:srgbClr val="002060"/>
                </a:solidFill>
                <a:latin typeface="Aptos Display" panose="020B0004020202020204" pitchFamily="34" charset="0"/>
              </a:rPr>
              <a:t> </a:t>
            </a:r>
            <a:r>
              <a:rPr lang="en-US" sz="2000" b="1" dirty="0" err="1">
                <a:solidFill>
                  <a:srgbClr val="002060"/>
                </a:solidFill>
                <a:latin typeface="Aptos Display" panose="020B0004020202020204" pitchFamily="34" charset="0"/>
              </a:rPr>
              <a:t>đáp</a:t>
            </a:r>
            <a:r>
              <a:rPr lang="en-US" sz="2000" b="1" dirty="0">
                <a:solidFill>
                  <a:srgbClr val="002060"/>
                </a:solidFill>
                <a:latin typeface="Aptos Display" panose="020B0004020202020204" pitchFamily="34" charset="0"/>
              </a:rPr>
              <a:t> </a:t>
            </a:r>
            <a:r>
              <a:rPr lang="en-US" sz="2000" b="1" dirty="0" err="1">
                <a:solidFill>
                  <a:srgbClr val="002060"/>
                </a:solidFill>
                <a:latin typeface="Aptos Display" panose="020B0004020202020204" pitchFamily="34" charset="0"/>
              </a:rPr>
              <a:t>ứng</a:t>
            </a:r>
            <a:r>
              <a:rPr lang="en-US" sz="2000" b="1" dirty="0">
                <a:solidFill>
                  <a:srgbClr val="002060"/>
                </a:solidFill>
                <a:latin typeface="Aptos Display" panose="020B0004020202020204" pitchFamily="34" charset="0"/>
              </a:rPr>
              <a:t> </a:t>
            </a:r>
            <a:r>
              <a:rPr lang="en-US" sz="2000" b="1" dirty="0" err="1">
                <a:solidFill>
                  <a:srgbClr val="002060"/>
                </a:solidFill>
                <a:latin typeface="Aptos Display" panose="020B0004020202020204" pitchFamily="34" charset="0"/>
              </a:rPr>
              <a:t>tín</a:t>
            </a:r>
            <a:r>
              <a:rPr lang="en-US" sz="2000" b="1" dirty="0">
                <a:solidFill>
                  <a:srgbClr val="002060"/>
                </a:solidFill>
                <a:latin typeface="Aptos Display" panose="020B0004020202020204" pitchFamily="34" charset="0"/>
              </a:rPr>
              <a:t> </a:t>
            </a:r>
            <a:r>
              <a:rPr lang="en-US" sz="2000" b="1" dirty="0" err="1">
                <a:solidFill>
                  <a:srgbClr val="002060"/>
                </a:solidFill>
                <a:latin typeface="Aptos Display" panose="020B0004020202020204" pitchFamily="34" charset="0"/>
              </a:rPr>
              <a:t>hiệu</a:t>
            </a:r>
            <a:r>
              <a:rPr lang="en-US" sz="2000" b="1" dirty="0">
                <a:solidFill>
                  <a:srgbClr val="002060"/>
                </a:solidFill>
                <a:latin typeface="Aptos Display" panose="020B0004020202020204" pitchFamily="34" charset="0"/>
              </a:rPr>
              <a:t> hormone auxin ở </a:t>
            </a:r>
            <a:r>
              <a:rPr lang="en-US" sz="2000" b="1" dirty="0" err="1">
                <a:solidFill>
                  <a:srgbClr val="002060"/>
                </a:solidFill>
                <a:latin typeface="Aptos Display" panose="020B0004020202020204" pitchFamily="34" charset="0"/>
              </a:rPr>
              <a:t>thực</a:t>
            </a:r>
            <a:r>
              <a:rPr lang="en-US" sz="2000" b="1" dirty="0">
                <a:solidFill>
                  <a:srgbClr val="002060"/>
                </a:solidFill>
                <a:latin typeface="Aptos Display" panose="020B0004020202020204" pitchFamily="34" charset="0"/>
              </a:rPr>
              <a:t> </a:t>
            </a:r>
            <a:r>
              <a:rPr lang="en-US" sz="2000" b="1" dirty="0" err="1">
                <a:solidFill>
                  <a:srgbClr val="002060"/>
                </a:solidFill>
                <a:latin typeface="Aptos Display" panose="020B0004020202020204" pitchFamily="34" charset="0"/>
              </a:rPr>
              <a:t>vật</a:t>
            </a:r>
            <a:r>
              <a:rPr lang="vi-VN" sz="2000" b="1" dirty="0">
                <a:solidFill>
                  <a:srgbClr val="002060"/>
                </a:solidFill>
                <a:latin typeface="Aptos Display" panose="020B0004020202020204" pitchFamily="34" charset="0"/>
              </a:rPr>
              <a:t>. </a:t>
            </a:r>
            <a:endParaRPr lang="en-US" sz="2000" b="1" dirty="0">
              <a:solidFill>
                <a:srgbClr val="002060"/>
              </a:solidFill>
              <a:latin typeface="Aptos Display" panose="020B0004020202020204" pitchFamily="34" charset="0"/>
            </a:endParaRPr>
          </a:p>
          <a:p>
            <a:pPr algn="just"/>
            <a:endParaRPr lang="en-US" sz="2000" dirty="0">
              <a:solidFill>
                <a:srgbClr val="002060"/>
              </a:solidFill>
              <a:latin typeface="Aptos Display" panose="020B0004020202020204" pitchFamily="34" charset="0"/>
            </a:endParaRPr>
          </a:p>
          <a:p>
            <a:pPr algn="just"/>
            <a:r>
              <a:rPr lang="en-US" sz="2000" dirty="0">
                <a:solidFill>
                  <a:srgbClr val="002060"/>
                </a:solidFill>
                <a:latin typeface="Aptos Display" panose="020B0004020202020204" pitchFamily="34" charset="0"/>
              </a:rPr>
              <a:t>- Khi </a:t>
            </a:r>
            <a:r>
              <a:rPr lang="en-US" sz="2000" dirty="0" err="1">
                <a:solidFill>
                  <a:srgbClr val="002060"/>
                </a:solidFill>
                <a:latin typeface="Aptos Display" panose="020B0004020202020204" pitchFamily="34" charset="0"/>
              </a:rPr>
              <a:t>không</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có</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phân</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tử</a:t>
            </a:r>
            <a:r>
              <a:rPr lang="en-US" sz="2000" dirty="0">
                <a:solidFill>
                  <a:srgbClr val="002060"/>
                </a:solidFill>
                <a:latin typeface="Aptos Display" panose="020B0004020202020204" pitchFamily="34" charset="0"/>
              </a:rPr>
              <a:t> hormone auxin (</a:t>
            </a:r>
            <a:r>
              <a:rPr lang="en-US" sz="2000" dirty="0" err="1">
                <a:solidFill>
                  <a:srgbClr val="002060"/>
                </a:solidFill>
                <a:latin typeface="Aptos Display" panose="020B0004020202020204" pitchFamily="34" charset="0"/>
              </a:rPr>
              <a:t>ví</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dụ</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như</a:t>
            </a:r>
            <a:r>
              <a:rPr lang="en-US" sz="2000" dirty="0">
                <a:solidFill>
                  <a:srgbClr val="002060"/>
                </a:solidFill>
                <a:latin typeface="Aptos Display" panose="020B0004020202020204" pitchFamily="34" charset="0"/>
              </a:rPr>
              <a:t> IAA) </a:t>
            </a:r>
            <a:r>
              <a:rPr lang="en-US" sz="2000" dirty="0" err="1">
                <a:solidFill>
                  <a:srgbClr val="002060"/>
                </a:solidFill>
                <a:latin typeface="Aptos Display" panose="020B0004020202020204" pitchFamily="34" charset="0"/>
              </a:rPr>
              <a:t>trong</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tế</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bào</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các</a:t>
            </a:r>
            <a:r>
              <a:rPr lang="en-US" sz="2000" dirty="0">
                <a:solidFill>
                  <a:srgbClr val="002060"/>
                </a:solidFill>
                <a:latin typeface="Aptos Display" panose="020B0004020202020204" pitchFamily="34" charset="0"/>
              </a:rPr>
              <a:t> enzyme histone deacetylase (HDA) </a:t>
            </a:r>
            <a:r>
              <a:rPr lang="en-US" sz="2000" dirty="0" err="1">
                <a:solidFill>
                  <a:srgbClr val="002060"/>
                </a:solidFill>
                <a:latin typeface="Aptos Display" panose="020B0004020202020204" pitchFamily="34" charset="0"/>
              </a:rPr>
              <a:t>sẽ</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được</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tập</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hợp</a:t>
            </a:r>
            <a:r>
              <a:rPr lang="en-US" sz="2000" dirty="0">
                <a:solidFill>
                  <a:srgbClr val="002060"/>
                </a:solidFill>
                <a:latin typeface="Aptos Display" panose="020B0004020202020204" pitchFamily="34" charset="0"/>
              </a:rPr>
              <a:t> ở </a:t>
            </a:r>
            <a:r>
              <a:rPr lang="en-US" sz="2000" dirty="0" err="1">
                <a:solidFill>
                  <a:srgbClr val="002060"/>
                </a:solidFill>
                <a:latin typeface="Aptos Display" panose="020B0004020202020204" pitchFamily="34" charset="0"/>
              </a:rPr>
              <a:t>vùng</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nhiễm</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sắc</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chất</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của</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các</a:t>
            </a:r>
            <a:r>
              <a:rPr lang="en-US" sz="2000" dirty="0">
                <a:solidFill>
                  <a:srgbClr val="002060"/>
                </a:solidFill>
                <a:latin typeface="Aptos Display" panose="020B0004020202020204" pitchFamily="34" charset="0"/>
              </a:rPr>
              <a:t> gene </a:t>
            </a:r>
            <a:r>
              <a:rPr lang="en-US" sz="2000" dirty="0" err="1">
                <a:solidFill>
                  <a:srgbClr val="002060"/>
                </a:solidFill>
                <a:latin typeface="Aptos Display" panose="020B0004020202020204" pitchFamily="34" charset="0"/>
              </a:rPr>
              <a:t>đáp</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ứng</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tín</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hiệu</a:t>
            </a:r>
            <a:r>
              <a:rPr lang="en-US" sz="2000" dirty="0">
                <a:solidFill>
                  <a:srgbClr val="002060"/>
                </a:solidFill>
                <a:latin typeface="Aptos Display" panose="020B0004020202020204" pitchFamily="34" charset="0"/>
              </a:rPr>
              <a:t> auxin</a:t>
            </a:r>
            <a:r>
              <a:rPr lang="vi-VN" sz="2000" dirty="0">
                <a:solidFill>
                  <a:srgbClr val="002060"/>
                </a:solidFill>
                <a:latin typeface="Aptos Display" panose="020B0004020202020204" pitchFamily="34" charset="0"/>
              </a:rPr>
              <a:t>.</a:t>
            </a:r>
            <a:r>
              <a:rPr lang="en-US" sz="2000" dirty="0">
                <a:solidFill>
                  <a:srgbClr val="002060"/>
                </a:solidFill>
                <a:latin typeface="Aptos Display" panose="020B0004020202020204" pitchFamily="34" charset="0"/>
              </a:rPr>
              <a:t> HDA </a:t>
            </a:r>
            <a:r>
              <a:rPr lang="en-US" sz="2000" dirty="0" err="1">
                <a:solidFill>
                  <a:srgbClr val="002060"/>
                </a:solidFill>
                <a:latin typeface="Aptos Display" panose="020B0004020202020204" pitchFamily="34" charset="0"/>
              </a:rPr>
              <a:t>sẽ</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khử</a:t>
            </a:r>
            <a:r>
              <a:rPr lang="en-US" sz="2000" dirty="0">
                <a:solidFill>
                  <a:srgbClr val="002060"/>
                </a:solidFill>
                <a:latin typeface="Aptos Display" panose="020B0004020202020204" pitchFamily="34" charset="0"/>
              </a:rPr>
              <a:t> acetyl ở </a:t>
            </a:r>
            <a:r>
              <a:rPr lang="en-US" sz="2000" dirty="0" err="1">
                <a:solidFill>
                  <a:srgbClr val="002060"/>
                </a:solidFill>
                <a:latin typeface="Aptos Display" panose="020B0004020202020204" pitchFamily="34" charset="0"/>
              </a:rPr>
              <a:t>vùng</a:t>
            </a:r>
            <a:r>
              <a:rPr lang="en-US" sz="2000" dirty="0">
                <a:solidFill>
                  <a:srgbClr val="002060"/>
                </a:solidFill>
                <a:latin typeface="Aptos Display" panose="020B0004020202020204" pitchFamily="34" charset="0"/>
              </a:rPr>
              <a:t> </a:t>
            </a:r>
            <a:r>
              <a:rPr lang="en-US" sz="2000" dirty="0" err="1">
                <a:solidFill>
                  <a:srgbClr val="002060"/>
                </a:solidFill>
                <a:latin typeface="Aptos Display" panose="020B0004020202020204" pitchFamily="34" charset="0"/>
              </a:rPr>
              <a:t>này</a:t>
            </a:r>
            <a:r>
              <a:rPr lang="en-US" sz="2000" dirty="0">
                <a:solidFill>
                  <a:srgbClr val="002060"/>
                </a:solidFill>
                <a:latin typeface="Aptos Display" panose="020B0004020202020204" pitchFamily="34" charset="0"/>
              </a:rPr>
              <a:t> </a:t>
            </a:r>
            <a:r>
              <a:rPr lang="en-US" sz="2000" dirty="0">
                <a:solidFill>
                  <a:srgbClr val="002060"/>
                </a:solidFill>
                <a:latin typeface="Aptos Display" panose="020B0004020202020204" pitchFamily="34" charset="0"/>
                <a:sym typeface="Wingdings" panose="05000000000000000000" pitchFamily="2" charset="2"/>
              </a:rPr>
              <a:t> </a:t>
            </a:r>
            <a:r>
              <a:rPr lang="en-US" sz="2000" dirty="0" err="1">
                <a:solidFill>
                  <a:srgbClr val="002060"/>
                </a:solidFill>
                <a:latin typeface="Aptos Display" panose="020B0004020202020204" pitchFamily="34" charset="0"/>
                <a:sym typeface="Wingdings" panose="05000000000000000000" pitchFamily="2" charset="2"/>
              </a:rPr>
              <a:t>đóng</a:t>
            </a:r>
            <a:r>
              <a:rPr lang="en-US" sz="2000" dirty="0">
                <a:solidFill>
                  <a:srgbClr val="002060"/>
                </a:solidFill>
                <a:latin typeface="Aptos Display" panose="020B0004020202020204" pitchFamily="34" charset="0"/>
                <a:sym typeface="Wingdings" panose="05000000000000000000" pitchFamily="2" charset="2"/>
              </a:rPr>
              <a:t> </a:t>
            </a:r>
            <a:r>
              <a:rPr lang="en-US" sz="2000" dirty="0" err="1">
                <a:solidFill>
                  <a:srgbClr val="002060"/>
                </a:solidFill>
                <a:latin typeface="Aptos Display" panose="020B0004020202020204" pitchFamily="34" charset="0"/>
                <a:sym typeface="Wingdings" panose="05000000000000000000" pitchFamily="2" charset="2"/>
              </a:rPr>
              <a:t>nhiễm</a:t>
            </a:r>
            <a:r>
              <a:rPr lang="en-US" sz="2000" dirty="0">
                <a:solidFill>
                  <a:srgbClr val="002060"/>
                </a:solidFill>
                <a:latin typeface="Aptos Display" panose="020B0004020202020204" pitchFamily="34" charset="0"/>
                <a:sym typeface="Wingdings" panose="05000000000000000000" pitchFamily="2" charset="2"/>
              </a:rPr>
              <a:t> </a:t>
            </a:r>
            <a:r>
              <a:rPr lang="en-US" sz="2000" dirty="0" err="1">
                <a:solidFill>
                  <a:srgbClr val="002060"/>
                </a:solidFill>
                <a:latin typeface="Aptos Display" panose="020B0004020202020204" pitchFamily="34" charset="0"/>
                <a:sym typeface="Wingdings" panose="05000000000000000000" pitchFamily="2" charset="2"/>
              </a:rPr>
              <a:t>sắc</a:t>
            </a:r>
            <a:r>
              <a:rPr lang="en-US" sz="2000" dirty="0">
                <a:solidFill>
                  <a:srgbClr val="002060"/>
                </a:solidFill>
                <a:latin typeface="Aptos Display" panose="020B0004020202020204" pitchFamily="34" charset="0"/>
                <a:sym typeface="Wingdings" panose="05000000000000000000" pitchFamily="2" charset="2"/>
              </a:rPr>
              <a:t> </a:t>
            </a:r>
            <a:r>
              <a:rPr lang="en-US" sz="2000" dirty="0" err="1">
                <a:solidFill>
                  <a:srgbClr val="002060"/>
                </a:solidFill>
                <a:latin typeface="Aptos Display" panose="020B0004020202020204" pitchFamily="34" charset="0"/>
                <a:sym typeface="Wingdings" panose="05000000000000000000" pitchFamily="2" charset="2"/>
              </a:rPr>
              <a:t>chất</a:t>
            </a:r>
            <a:r>
              <a:rPr lang="en-US" sz="2000" dirty="0">
                <a:solidFill>
                  <a:srgbClr val="002060"/>
                </a:solidFill>
                <a:latin typeface="Aptos Display" panose="020B0004020202020204" pitchFamily="34" charset="0"/>
                <a:sym typeface="Wingdings" panose="05000000000000000000" pitchFamily="2" charset="2"/>
              </a:rPr>
              <a:t> </a:t>
            </a:r>
            <a:r>
              <a:rPr lang="en-US" sz="2000" dirty="0" err="1">
                <a:solidFill>
                  <a:srgbClr val="002060"/>
                </a:solidFill>
                <a:latin typeface="Aptos Display" panose="020B0004020202020204" pitchFamily="34" charset="0"/>
                <a:sym typeface="Wingdings" panose="05000000000000000000" pitchFamily="2" charset="2"/>
              </a:rPr>
              <a:t>và</a:t>
            </a:r>
            <a:r>
              <a:rPr lang="en-US" sz="2000" dirty="0">
                <a:solidFill>
                  <a:srgbClr val="002060"/>
                </a:solidFill>
                <a:latin typeface="Aptos Display" panose="020B0004020202020204" pitchFamily="34" charset="0"/>
                <a:sym typeface="Wingdings" panose="05000000000000000000" pitchFamily="2" charset="2"/>
              </a:rPr>
              <a:t> </a:t>
            </a:r>
            <a:r>
              <a:rPr lang="en-US" sz="2000" dirty="0" err="1">
                <a:solidFill>
                  <a:srgbClr val="002060"/>
                </a:solidFill>
                <a:latin typeface="Aptos Display" panose="020B0004020202020204" pitchFamily="34" charset="0"/>
                <a:sym typeface="Wingdings" panose="05000000000000000000" pitchFamily="2" charset="2"/>
              </a:rPr>
              <a:t>ức</a:t>
            </a:r>
            <a:r>
              <a:rPr lang="en-US" sz="2000" dirty="0">
                <a:solidFill>
                  <a:srgbClr val="002060"/>
                </a:solidFill>
                <a:latin typeface="Aptos Display" panose="020B0004020202020204" pitchFamily="34" charset="0"/>
                <a:sym typeface="Wingdings" panose="05000000000000000000" pitchFamily="2" charset="2"/>
              </a:rPr>
              <a:t> </a:t>
            </a:r>
            <a:r>
              <a:rPr lang="en-US" sz="2000" dirty="0" err="1">
                <a:solidFill>
                  <a:srgbClr val="002060"/>
                </a:solidFill>
                <a:latin typeface="Aptos Display" panose="020B0004020202020204" pitchFamily="34" charset="0"/>
                <a:sym typeface="Wingdings" panose="05000000000000000000" pitchFamily="2" charset="2"/>
              </a:rPr>
              <a:t>chế</a:t>
            </a:r>
            <a:r>
              <a:rPr lang="en-US" sz="2000" dirty="0">
                <a:solidFill>
                  <a:srgbClr val="002060"/>
                </a:solidFill>
                <a:latin typeface="Aptos Display" panose="020B0004020202020204" pitchFamily="34" charset="0"/>
                <a:sym typeface="Wingdings" panose="05000000000000000000" pitchFamily="2" charset="2"/>
              </a:rPr>
              <a:t> </a:t>
            </a:r>
            <a:r>
              <a:rPr lang="en-US" sz="2000" dirty="0" err="1">
                <a:solidFill>
                  <a:srgbClr val="002060"/>
                </a:solidFill>
                <a:latin typeface="Aptos Display" panose="020B0004020202020204" pitchFamily="34" charset="0"/>
                <a:sym typeface="Wingdings" panose="05000000000000000000" pitchFamily="2" charset="2"/>
              </a:rPr>
              <a:t>phiên</a:t>
            </a:r>
            <a:r>
              <a:rPr lang="en-US" sz="2000" dirty="0">
                <a:solidFill>
                  <a:srgbClr val="002060"/>
                </a:solidFill>
                <a:latin typeface="Aptos Display" panose="020B0004020202020204" pitchFamily="34" charset="0"/>
                <a:sym typeface="Wingdings" panose="05000000000000000000" pitchFamily="2" charset="2"/>
              </a:rPr>
              <a:t> </a:t>
            </a:r>
            <a:r>
              <a:rPr lang="en-US" sz="2000" dirty="0" err="1">
                <a:solidFill>
                  <a:srgbClr val="002060"/>
                </a:solidFill>
                <a:latin typeface="Aptos Display" panose="020B0004020202020204" pitchFamily="34" charset="0"/>
                <a:sym typeface="Wingdings" panose="05000000000000000000" pitchFamily="2" charset="2"/>
              </a:rPr>
              <a:t>mã</a:t>
            </a:r>
            <a:r>
              <a:rPr lang="en-US" sz="2000" dirty="0">
                <a:solidFill>
                  <a:srgbClr val="002060"/>
                </a:solidFill>
                <a:latin typeface="Aptos Display" panose="020B0004020202020204" pitchFamily="34" charset="0"/>
                <a:sym typeface="Wingdings" panose="05000000000000000000" pitchFamily="2" charset="2"/>
              </a:rPr>
              <a:t>.</a:t>
            </a:r>
          </a:p>
          <a:p>
            <a:pPr algn="just"/>
            <a:endParaRPr lang="en-SG" sz="2000" dirty="0">
              <a:solidFill>
                <a:srgbClr val="002060"/>
              </a:solidFill>
              <a:latin typeface="Aptos Display" panose="020B0004020202020204" pitchFamily="34" charset="0"/>
            </a:endParaRPr>
          </a:p>
          <a:p>
            <a:pPr algn="just"/>
            <a:r>
              <a:rPr lang="en-SG" sz="2000" dirty="0">
                <a:solidFill>
                  <a:srgbClr val="002060"/>
                </a:solidFill>
                <a:latin typeface="Aptos Display" panose="020B0004020202020204" pitchFamily="34" charset="0"/>
              </a:rPr>
              <a:t>- Khi </a:t>
            </a:r>
            <a:r>
              <a:rPr lang="en-SG" sz="2000" dirty="0" err="1">
                <a:solidFill>
                  <a:srgbClr val="002060"/>
                </a:solidFill>
                <a:latin typeface="Aptos Display" panose="020B0004020202020204" pitchFamily="34" charset="0"/>
              </a:rPr>
              <a:t>có</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mặt</a:t>
            </a:r>
            <a:r>
              <a:rPr lang="en-SG" sz="2000" dirty="0">
                <a:solidFill>
                  <a:srgbClr val="002060"/>
                </a:solidFill>
                <a:latin typeface="Aptos Display" panose="020B0004020202020204" pitchFamily="34" charset="0"/>
              </a:rPr>
              <a:t> hormone auxin, HDA </a:t>
            </a:r>
            <a:r>
              <a:rPr lang="en-SG" sz="2000" dirty="0" err="1">
                <a:solidFill>
                  <a:srgbClr val="002060"/>
                </a:solidFill>
                <a:latin typeface="Aptos Display" panose="020B0004020202020204" pitchFamily="34" charset="0"/>
              </a:rPr>
              <a:t>sẽ</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bị</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thay</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thế</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bởi</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các</a:t>
            </a:r>
            <a:r>
              <a:rPr lang="en-SG" sz="2000" dirty="0">
                <a:solidFill>
                  <a:srgbClr val="002060"/>
                </a:solidFill>
                <a:latin typeface="Aptos Display" panose="020B0004020202020204" pitchFamily="34" charset="0"/>
              </a:rPr>
              <a:t> enzyme histone acetyltransferase (HAT). HAT </a:t>
            </a:r>
            <a:r>
              <a:rPr lang="en-SG" sz="2000" dirty="0" err="1">
                <a:solidFill>
                  <a:srgbClr val="002060"/>
                </a:solidFill>
                <a:latin typeface="Aptos Display" panose="020B0004020202020204" pitchFamily="34" charset="0"/>
              </a:rPr>
              <a:t>sẽ</a:t>
            </a:r>
            <a:r>
              <a:rPr lang="en-SG" sz="2000" dirty="0">
                <a:solidFill>
                  <a:srgbClr val="002060"/>
                </a:solidFill>
                <a:latin typeface="Aptos Display" panose="020B0004020202020204" pitchFamily="34" charset="0"/>
              </a:rPr>
              <a:t> acetyl </a:t>
            </a:r>
            <a:r>
              <a:rPr lang="en-SG" sz="2000" dirty="0" err="1">
                <a:solidFill>
                  <a:srgbClr val="002060"/>
                </a:solidFill>
                <a:latin typeface="Aptos Display" panose="020B0004020202020204" pitchFamily="34" charset="0"/>
              </a:rPr>
              <a:t>hóa</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và</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mở</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vùng</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nhiễm</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sắc</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chất</a:t>
            </a:r>
            <a:r>
              <a:rPr lang="en-SG" sz="2000" dirty="0">
                <a:solidFill>
                  <a:srgbClr val="002060"/>
                </a:solidFill>
                <a:latin typeface="Aptos Display" panose="020B0004020202020204" pitchFamily="34" charset="0"/>
              </a:rPr>
              <a:t> ở </a:t>
            </a:r>
            <a:r>
              <a:rPr lang="en-SG" sz="2000" dirty="0" err="1">
                <a:solidFill>
                  <a:srgbClr val="002060"/>
                </a:solidFill>
                <a:latin typeface="Aptos Display" panose="020B0004020202020204" pitchFamily="34" charset="0"/>
              </a:rPr>
              <a:t>các</a:t>
            </a:r>
            <a:r>
              <a:rPr lang="en-SG" sz="2000" dirty="0">
                <a:solidFill>
                  <a:srgbClr val="002060"/>
                </a:solidFill>
                <a:latin typeface="Aptos Display" panose="020B0004020202020204" pitchFamily="34" charset="0"/>
              </a:rPr>
              <a:t> gene </a:t>
            </a:r>
            <a:r>
              <a:rPr lang="en-SG" sz="2000" dirty="0" err="1">
                <a:solidFill>
                  <a:srgbClr val="002060"/>
                </a:solidFill>
                <a:latin typeface="Aptos Display" panose="020B0004020202020204" pitchFamily="34" charset="0"/>
              </a:rPr>
              <a:t>đáp</a:t>
            </a:r>
            <a:r>
              <a:rPr lang="en-SG" sz="2000" dirty="0">
                <a:solidFill>
                  <a:srgbClr val="002060"/>
                </a:solidFill>
                <a:latin typeface="Aptos Display" panose="020B0004020202020204" pitchFamily="34" charset="0"/>
              </a:rPr>
              <a:t> </a:t>
            </a:r>
            <a:r>
              <a:rPr lang="en-SG" sz="2000" dirty="0" err="1">
                <a:solidFill>
                  <a:srgbClr val="002060"/>
                </a:solidFill>
                <a:latin typeface="Aptos Display" panose="020B0004020202020204" pitchFamily="34" charset="0"/>
              </a:rPr>
              <a:t>ứng</a:t>
            </a:r>
            <a:r>
              <a:rPr lang="en-SG" sz="2000" dirty="0">
                <a:solidFill>
                  <a:srgbClr val="002060"/>
                </a:solidFill>
                <a:latin typeface="Aptos Display" panose="020B0004020202020204" pitchFamily="34" charset="0"/>
              </a:rPr>
              <a:t> auxin </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kích</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hoạt</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phiên</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mã</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các</a:t>
            </a:r>
            <a:r>
              <a:rPr lang="en-SG" sz="2000" dirty="0">
                <a:solidFill>
                  <a:srgbClr val="002060"/>
                </a:solidFill>
                <a:latin typeface="Aptos Display" panose="020B0004020202020204" pitchFamily="34" charset="0"/>
                <a:sym typeface="Wingdings" panose="05000000000000000000" pitchFamily="2" charset="2"/>
              </a:rPr>
              <a:t> gene </a:t>
            </a:r>
            <a:r>
              <a:rPr lang="en-SG" sz="2000" dirty="0" err="1">
                <a:solidFill>
                  <a:srgbClr val="002060"/>
                </a:solidFill>
                <a:latin typeface="Aptos Display" panose="020B0004020202020204" pitchFamily="34" charset="0"/>
                <a:sym typeface="Wingdings" panose="05000000000000000000" pitchFamily="2" charset="2"/>
              </a:rPr>
              <a:t>này</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để</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thực</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hiện</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quá</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trình</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đáp</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ứng</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tín</a:t>
            </a:r>
            <a:r>
              <a:rPr lang="en-SG" sz="2000" dirty="0">
                <a:solidFill>
                  <a:srgbClr val="002060"/>
                </a:solidFill>
                <a:latin typeface="Aptos Display" panose="020B0004020202020204" pitchFamily="34" charset="0"/>
                <a:sym typeface="Wingdings" panose="05000000000000000000" pitchFamily="2" charset="2"/>
              </a:rPr>
              <a:t> </a:t>
            </a:r>
            <a:r>
              <a:rPr lang="en-SG" sz="2000" dirty="0" err="1">
                <a:solidFill>
                  <a:srgbClr val="002060"/>
                </a:solidFill>
                <a:latin typeface="Aptos Display" panose="020B0004020202020204" pitchFamily="34" charset="0"/>
                <a:sym typeface="Wingdings" panose="05000000000000000000" pitchFamily="2" charset="2"/>
              </a:rPr>
              <a:t>hiệu</a:t>
            </a:r>
            <a:r>
              <a:rPr lang="en-SG" sz="2000" dirty="0">
                <a:solidFill>
                  <a:srgbClr val="002060"/>
                </a:solidFill>
                <a:latin typeface="Aptos Display" panose="020B0004020202020204" pitchFamily="34" charset="0"/>
                <a:sym typeface="Wingdings" panose="05000000000000000000" pitchFamily="2" charset="2"/>
              </a:rPr>
              <a:t> auxin.</a:t>
            </a:r>
            <a:endParaRPr lang="en-SG" sz="2000" dirty="0">
              <a:solidFill>
                <a:srgbClr val="002060"/>
              </a:solidFill>
              <a:latin typeface="Aptos Display" panose="020B0004020202020204" pitchFamily="34" charset="0"/>
            </a:endParaRPr>
          </a:p>
        </p:txBody>
      </p:sp>
      <p:grpSp>
        <p:nvGrpSpPr>
          <p:cNvPr id="10" name="Group 9">
            <a:extLst>
              <a:ext uri="{FF2B5EF4-FFF2-40B4-BE49-F238E27FC236}">
                <a16:creationId xmlns:a16="http://schemas.microsoft.com/office/drawing/2014/main" id="{EBCEC4E1-6879-102E-C4A3-991FFF520481}"/>
              </a:ext>
            </a:extLst>
          </p:cNvPr>
          <p:cNvGrpSpPr/>
          <p:nvPr/>
        </p:nvGrpSpPr>
        <p:grpSpPr>
          <a:xfrm>
            <a:off x="0" y="-14027"/>
            <a:ext cx="12192000" cy="848683"/>
            <a:chOff x="0" y="-14027"/>
            <a:chExt cx="12192000" cy="848683"/>
          </a:xfrm>
          <a:solidFill>
            <a:schemeClr val="accent4">
              <a:lumMod val="20000"/>
              <a:lumOff val="80000"/>
            </a:schemeClr>
          </a:solidFill>
        </p:grpSpPr>
        <p:sp>
          <p:nvSpPr>
            <p:cNvPr id="11" name="Rectangle 10">
              <a:extLst>
                <a:ext uri="{FF2B5EF4-FFF2-40B4-BE49-F238E27FC236}">
                  <a16:creationId xmlns:a16="http://schemas.microsoft.com/office/drawing/2014/main" id="{45EBE285-D28A-06CF-FA8C-68F5E21B8533}"/>
                </a:ext>
              </a:extLst>
            </p:cNvPr>
            <p:cNvSpPr/>
            <p:nvPr/>
          </p:nvSpPr>
          <p:spPr>
            <a:xfrm>
              <a:off x="0" y="-14027"/>
              <a:ext cx="12192000" cy="848683"/>
            </a:xfrm>
            <a:prstGeom prst="rect">
              <a:avLst/>
            </a:prstGeom>
            <a:grp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B25C2458-9B71-121E-2252-E808592E4FAC}"/>
                </a:ext>
              </a:extLst>
            </p:cNvPr>
            <p:cNvSpPr txBox="1"/>
            <p:nvPr/>
          </p:nvSpPr>
          <p:spPr>
            <a:xfrm>
              <a:off x="1" y="83548"/>
              <a:ext cx="12191999" cy="446276"/>
            </a:xfrm>
            <a:prstGeom prst="rect">
              <a:avLst/>
            </a:prstGeom>
            <a:grpFill/>
            <a:ln>
              <a:solidFill>
                <a:schemeClr val="accent4">
                  <a:lumMod val="20000"/>
                  <a:lumOff val="80000"/>
                </a:schemeClr>
              </a:solidFill>
            </a:ln>
          </p:spPr>
          <p:txBody>
            <a:bodyPr wrap="square">
              <a:spAutoFit/>
            </a:bodyPr>
            <a:lstStyle/>
            <a:p>
              <a:pPr marL="0" indent="0" algn="ctr">
                <a:buNone/>
              </a:pPr>
              <a:r>
                <a:rPr lang="vi-VN" altLang="en-US" sz="2300" b="1" dirty="0">
                  <a:solidFill>
                    <a:srgbClr val="990000"/>
                  </a:solidFill>
                  <a:latin typeface="Aptos Display" panose="020B0004020202020204" pitchFamily="34" charset="0"/>
                  <a:cs typeface="Arial" panose="020B0604020202020204" pitchFamily="34" charset="0"/>
                </a:rPr>
                <a:t>Chủ đề 2.2. Histone acetylation và ảnh hưởng của biến đổi này lên điều hòa phiên mã ở thực vật</a:t>
              </a:r>
            </a:p>
          </p:txBody>
        </p:sp>
      </p:grpSp>
    </p:spTree>
    <p:extLst>
      <p:ext uri="{BB962C8B-B14F-4D97-AF65-F5344CB8AC3E}">
        <p14:creationId xmlns:p14="http://schemas.microsoft.com/office/powerpoint/2010/main" val="21266851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5A292AEA-2528-46C0-B426-95822B6141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8B7B198-E4DF-43CD-AD8C-1998843237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1" name="Freeform: Shape 10">
            <a:extLst>
              <a:ext uri="{FF2B5EF4-FFF2-40B4-BE49-F238E27FC236}">
                <a16:creationId xmlns:a16="http://schemas.microsoft.com/office/drawing/2014/main" id="{2BE67753-EA0E-4819-8D22-0B6600CF72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96934" y="3984"/>
            <a:ext cx="9376632" cy="6858000"/>
          </a:xfrm>
          <a:custGeom>
            <a:avLst/>
            <a:gdLst>
              <a:gd name="connsiteX0" fmla="*/ 1691615 w 9376632"/>
              <a:gd name="connsiteY0" fmla="*/ 0 h 6858000"/>
              <a:gd name="connsiteX1" fmla="*/ 7685017 w 9376632"/>
              <a:gd name="connsiteY1" fmla="*/ 0 h 6858000"/>
              <a:gd name="connsiteX2" fmla="*/ 7840634 w 9376632"/>
              <a:gd name="connsiteY2" fmla="*/ 134799 h 6858000"/>
              <a:gd name="connsiteX3" fmla="*/ 9376632 w 9376632"/>
              <a:gd name="connsiteY3" fmla="*/ 3605175 h 6858000"/>
              <a:gd name="connsiteX4" fmla="*/ 8158692 w 9376632"/>
              <a:gd name="connsiteY4" fmla="*/ 6757493 h 6858000"/>
              <a:gd name="connsiteX5" fmla="*/ 8062868 w 9376632"/>
              <a:gd name="connsiteY5" fmla="*/ 6858000 h 6858000"/>
              <a:gd name="connsiteX6" fmla="*/ 1313765 w 9376632"/>
              <a:gd name="connsiteY6" fmla="*/ 6858000 h 6858000"/>
              <a:gd name="connsiteX7" fmla="*/ 1217940 w 9376632"/>
              <a:gd name="connsiteY7" fmla="*/ 6757493 h 6858000"/>
              <a:gd name="connsiteX8" fmla="*/ 0 w 9376632"/>
              <a:gd name="connsiteY8" fmla="*/ 3605175 h 6858000"/>
              <a:gd name="connsiteX9" fmla="*/ 1535999 w 9376632"/>
              <a:gd name="connsiteY9" fmla="*/ 13479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376632" h="6858000">
                <a:moveTo>
                  <a:pt x="1691615" y="0"/>
                </a:moveTo>
                <a:lnTo>
                  <a:pt x="7685017" y="0"/>
                </a:lnTo>
                <a:lnTo>
                  <a:pt x="7840634" y="134799"/>
                </a:lnTo>
                <a:cubicBezTo>
                  <a:pt x="8784230" y="992423"/>
                  <a:pt x="9376632" y="2229618"/>
                  <a:pt x="9376632" y="3605175"/>
                </a:cubicBezTo>
                <a:cubicBezTo>
                  <a:pt x="9376632" y="4818903"/>
                  <a:pt x="8915419" y="5924908"/>
                  <a:pt x="8158692" y="6757493"/>
                </a:cubicBezTo>
                <a:lnTo>
                  <a:pt x="8062868" y="6858000"/>
                </a:lnTo>
                <a:lnTo>
                  <a:pt x="1313765" y="6858000"/>
                </a:lnTo>
                <a:lnTo>
                  <a:pt x="1217940" y="6757493"/>
                </a:lnTo>
                <a:cubicBezTo>
                  <a:pt x="461213" y="5924908"/>
                  <a:pt x="0" y="4818903"/>
                  <a:pt x="0" y="3605175"/>
                </a:cubicBezTo>
                <a:cubicBezTo>
                  <a:pt x="0" y="2229618"/>
                  <a:pt x="592403" y="992423"/>
                  <a:pt x="1535999" y="134799"/>
                </a:cubicBezTo>
                <a:close/>
              </a:path>
            </a:pathLst>
          </a:custGeom>
          <a:gradFill flip="none" rotWithShape="1">
            <a:gsLst>
              <a:gs pos="16000">
                <a:schemeClr val="accent6">
                  <a:alpha val="20000"/>
                </a:schemeClr>
              </a:gs>
              <a:gs pos="85000">
                <a:schemeClr val="accent1">
                  <a:alpha val="40000"/>
                </a:schemeClr>
              </a:gs>
            </a:gsLst>
            <a:lin ang="12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D76D63AC-0421-45EC-B383-E79A61A78C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03402" y="3985"/>
            <a:ext cx="9772765" cy="6858000"/>
            <a:chOff x="1303402" y="36937"/>
            <a:chExt cx="9772765" cy="6858000"/>
          </a:xfrm>
          <a:solidFill>
            <a:schemeClr val="bg1">
              <a:alpha val="30000"/>
            </a:schemeClr>
          </a:solidFill>
        </p:grpSpPr>
        <p:sp>
          <p:nvSpPr>
            <p:cNvPr id="14" name="Freeform: Shape 13">
              <a:extLst>
                <a:ext uri="{FF2B5EF4-FFF2-40B4-BE49-F238E27FC236}">
                  <a16:creationId xmlns:a16="http://schemas.microsoft.com/office/drawing/2014/main" id="{B997A32E-7032-4107-9C8B-99DB59EDD5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60551" y="36937"/>
              <a:ext cx="9313016" cy="6858000"/>
            </a:xfrm>
            <a:custGeom>
              <a:avLst/>
              <a:gdLst>
                <a:gd name="connsiteX0" fmla="*/ 6993556 w 9313016"/>
                <a:gd name="connsiteY0" fmla="*/ 0 h 6858000"/>
                <a:gd name="connsiteX1" fmla="*/ 7358516 w 9313016"/>
                <a:gd name="connsiteY1" fmla="*/ 0 h 6858000"/>
                <a:gd name="connsiteX2" fmla="*/ 7475006 w 9313016"/>
                <a:gd name="connsiteY2" fmla="*/ 82722 h 6858000"/>
                <a:gd name="connsiteX3" fmla="*/ 7816357 w 9313016"/>
                <a:gd name="connsiteY3" fmla="*/ 358482 h 6858000"/>
                <a:gd name="connsiteX4" fmla="*/ 8421752 w 9313016"/>
                <a:gd name="connsiteY4" fmla="*/ 995405 h 6858000"/>
                <a:gd name="connsiteX5" fmla="*/ 8897059 w 9313016"/>
                <a:gd name="connsiteY5" fmla="*/ 1737211 h 6858000"/>
                <a:gd name="connsiteX6" fmla="*/ 9206633 w 9313016"/>
                <a:gd name="connsiteY6" fmla="*/ 2564460 h 6858000"/>
                <a:gd name="connsiteX7" fmla="*/ 9286787 w 9313016"/>
                <a:gd name="connsiteY7" fmla="*/ 3000164 h 6858000"/>
                <a:gd name="connsiteX8" fmla="*/ 9312914 w 9313016"/>
                <a:gd name="connsiteY8" fmla="*/ 3442493 h 6858000"/>
                <a:gd name="connsiteX9" fmla="*/ 9190562 w 9313016"/>
                <a:gd name="connsiteY9" fmla="*/ 4316686 h 6858000"/>
                <a:gd name="connsiteX10" fmla="*/ 9043416 w 9313016"/>
                <a:gd name="connsiteY10" fmla="*/ 4734917 h 6858000"/>
                <a:gd name="connsiteX11" fmla="*/ 8809657 w 9313016"/>
                <a:gd name="connsiteY11" fmla="*/ 5128718 h 6858000"/>
                <a:gd name="connsiteX12" fmla="*/ 8645997 w 9313016"/>
                <a:gd name="connsiteY12" fmla="*/ 5297441 h 6858000"/>
                <a:gd name="connsiteX13" fmla="*/ 8457787 w 9313016"/>
                <a:gd name="connsiteY13" fmla="*/ 5433763 h 6858000"/>
                <a:gd name="connsiteX14" fmla="*/ 8260803 w 9313016"/>
                <a:gd name="connsiteY14" fmla="*/ 5541237 h 6858000"/>
                <a:gd name="connsiteX15" fmla="*/ 8066136 w 9313016"/>
                <a:gd name="connsiteY15" fmla="*/ 5635704 h 6858000"/>
                <a:gd name="connsiteX16" fmla="*/ 7698638 w 9313016"/>
                <a:gd name="connsiteY16" fmla="*/ 5837163 h 6858000"/>
                <a:gd name="connsiteX17" fmla="*/ 7370135 w 9313016"/>
                <a:gd name="connsiteY17" fmla="*/ 6090081 h 6858000"/>
                <a:gd name="connsiteX18" fmla="*/ 7218897 w 9313016"/>
                <a:gd name="connsiteY18" fmla="*/ 6235860 h 6858000"/>
                <a:gd name="connsiteX19" fmla="*/ 7070665 w 9313016"/>
                <a:gd name="connsiteY19" fmla="*/ 6387205 h 6858000"/>
                <a:gd name="connsiteX20" fmla="*/ 6779035 w 9313016"/>
                <a:gd name="connsiteY20" fmla="*/ 6697100 h 6858000"/>
                <a:gd name="connsiteX21" fmla="*/ 6631837 w 9313016"/>
                <a:gd name="connsiteY21" fmla="*/ 6852239 h 6858000"/>
                <a:gd name="connsiteX22" fmla="*/ 6626221 w 9313016"/>
                <a:gd name="connsiteY22" fmla="*/ 6858000 h 6858000"/>
                <a:gd name="connsiteX23" fmla="*/ 6424725 w 9313016"/>
                <a:gd name="connsiteY23" fmla="*/ 6858000 h 6858000"/>
                <a:gd name="connsiteX24" fmla="*/ 6527382 w 9313016"/>
                <a:gd name="connsiteY24" fmla="*/ 6756333 h 6858000"/>
                <a:gd name="connsiteX25" fmla="*/ 6674233 w 9313016"/>
                <a:gd name="connsiteY25" fmla="*/ 6603450 h 6858000"/>
                <a:gd name="connsiteX26" fmla="*/ 6965813 w 9313016"/>
                <a:gd name="connsiteY26" fmla="*/ 6292932 h 6858000"/>
                <a:gd name="connsiteX27" fmla="*/ 7112961 w 9313016"/>
                <a:gd name="connsiteY27" fmla="*/ 6137505 h 6858000"/>
                <a:gd name="connsiteX28" fmla="*/ 7264790 w 9313016"/>
                <a:gd name="connsiteY28" fmla="*/ 5983710 h 6858000"/>
                <a:gd name="connsiteX29" fmla="*/ 7974595 w 9313016"/>
                <a:gd name="connsiteY29" fmla="*/ 5470773 h 6858000"/>
                <a:gd name="connsiteX30" fmla="*/ 8331591 w 9313016"/>
                <a:gd name="connsiteY30" fmla="*/ 5254048 h 6858000"/>
                <a:gd name="connsiteX31" fmla="*/ 8599807 w 9313016"/>
                <a:gd name="connsiteY31" fmla="*/ 4980010 h 6858000"/>
                <a:gd name="connsiteX32" fmla="*/ 8766474 w 9313016"/>
                <a:gd name="connsiteY32" fmla="*/ 4631524 h 6858000"/>
                <a:gd name="connsiteX33" fmla="*/ 8865755 w 9313016"/>
                <a:gd name="connsiteY33" fmla="*/ 4244445 h 6858000"/>
                <a:gd name="connsiteX34" fmla="*/ 8882911 w 9313016"/>
                <a:gd name="connsiteY34" fmla="*/ 4145659 h 6858000"/>
                <a:gd name="connsiteX35" fmla="*/ 8897403 w 9313016"/>
                <a:gd name="connsiteY35" fmla="*/ 4046633 h 6858000"/>
                <a:gd name="connsiteX36" fmla="*/ 8908298 w 9313016"/>
                <a:gd name="connsiteY36" fmla="*/ 3947271 h 6858000"/>
                <a:gd name="connsiteX37" fmla="*/ 8916184 w 9313016"/>
                <a:gd name="connsiteY37" fmla="*/ 3847765 h 6858000"/>
                <a:gd name="connsiteX38" fmla="*/ 8920670 w 9313016"/>
                <a:gd name="connsiteY38" fmla="*/ 3449597 h 6858000"/>
                <a:gd name="connsiteX39" fmla="*/ 8914607 w 9313016"/>
                <a:gd name="connsiteY39" fmla="*/ 3350283 h 6858000"/>
                <a:gd name="connsiteX40" fmla="*/ 8905340 w 9313016"/>
                <a:gd name="connsiteY40" fmla="*/ 3251209 h 6858000"/>
                <a:gd name="connsiteX41" fmla="*/ 8893854 w 9313016"/>
                <a:gd name="connsiteY41" fmla="*/ 3152376 h 6858000"/>
                <a:gd name="connsiteX42" fmla="*/ 8879706 w 9313016"/>
                <a:gd name="connsiteY42" fmla="*/ 3053878 h 6858000"/>
                <a:gd name="connsiteX43" fmla="*/ 8797531 w 9313016"/>
                <a:gd name="connsiteY43" fmla="*/ 2663966 h 6858000"/>
                <a:gd name="connsiteX44" fmla="*/ 8520442 w 9313016"/>
                <a:gd name="connsiteY44" fmla="*/ 1911983 h 6858000"/>
                <a:gd name="connsiteX45" fmla="*/ 8332626 w 9313016"/>
                <a:gd name="connsiteY45" fmla="*/ 1553608 h 6858000"/>
                <a:gd name="connsiteX46" fmla="*/ 8116317 w 9313016"/>
                <a:gd name="connsiteY46" fmla="*/ 1208529 h 6858000"/>
                <a:gd name="connsiteX47" fmla="*/ 7873293 w 9313016"/>
                <a:gd name="connsiteY47" fmla="*/ 878284 h 6858000"/>
                <a:gd name="connsiteX48" fmla="*/ 7604337 w 9313016"/>
                <a:gd name="connsiteY48" fmla="*/ 565125 h 6858000"/>
                <a:gd name="connsiteX49" fmla="*/ 7311128 w 9313016"/>
                <a:gd name="connsiteY49" fmla="*/ 270591 h 6858000"/>
                <a:gd name="connsiteX50" fmla="*/ 1752019 w 9313016"/>
                <a:gd name="connsiteY50" fmla="*/ 0 h 6858000"/>
                <a:gd name="connsiteX51" fmla="*/ 2155804 w 9313016"/>
                <a:gd name="connsiteY51" fmla="*/ 0 h 6858000"/>
                <a:gd name="connsiteX52" fmla="*/ 2103975 w 9313016"/>
                <a:gd name="connsiteY52" fmla="*/ 40789 h 6858000"/>
                <a:gd name="connsiteX53" fmla="*/ 1656310 w 9313016"/>
                <a:gd name="connsiteY53" fmla="*/ 470035 h 6858000"/>
                <a:gd name="connsiteX54" fmla="*/ 806013 w 9313016"/>
                <a:gd name="connsiteY54" fmla="*/ 1841133 h 6858000"/>
                <a:gd name="connsiteX55" fmla="*/ 580685 w 9313016"/>
                <a:gd name="connsiteY55" fmla="*/ 2606364 h 6858000"/>
                <a:gd name="connsiteX56" fmla="*/ 503489 w 9313016"/>
                <a:gd name="connsiteY56" fmla="*/ 3397276 h 6858000"/>
                <a:gd name="connsiteX57" fmla="*/ 570135 w 9313016"/>
                <a:gd name="connsiteY57" fmla="*/ 4188235 h 6858000"/>
                <a:gd name="connsiteX58" fmla="*/ 783387 w 9313016"/>
                <a:gd name="connsiteY58" fmla="*/ 4953850 h 6858000"/>
                <a:gd name="connsiteX59" fmla="*/ 1628014 w 9313016"/>
                <a:gd name="connsiteY59" fmla="*/ 6308245 h 6858000"/>
                <a:gd name="connsiteX60" fmla="*/ 2235998 w 9313016"/>
                <a:gd name="connsiteY60" fmla="*/ 6844829 h 6858000"/>
                <a:gd name="connsiteX61" fmla="*/ 2255028 w 9313016"/>
                <a:gd name="connsiteY61" fmla="*/ 6858000 h 6858000"/>
                <a:gd name="connsiteX62" fmla="*/ 1578787 w 9313016"/>
                <a:gd name="connsiteY62" fmla="*/ 6858000 h 6858000"/>
                <a:gd name="connsiteX63" fmla="*/ 1465153 w 9313016"/>
                <a:gd name="connsiteY63" fmla="*/ 6759050 h 6858000"/>
                <a:gd name="connsiteX64" fmla="*/ 1303650 w 9313016"/>
                <a:gd name="connsiteY64" fmla="*/ 6604267 h 6858000"/>
                <a:gd name="connsiteX65" fmla="*/ 323708 w 9313016"/>
                <a:gd name="connsiteY65" fmla="*/ 5126365 h 6858000"/>
                <a:gd name="connsiteX66" fmla="*/ 872 w 9313016"/>
                <a:gd name="connsiteY66" fmla="*/ 3391228 h 6858000"/>
                <a:gd name="connsiteX67" fmla="*/ 105428 w 9313016"/>
                <a:gd name="connsiteY67" fmla="*/ 2511899 h 6858000"/>
                <a:gd name="connsiteX68" fmla="*/ 384933 w 9313016"/>
                <a:gd name="connsiteY68" fmla="*/ 1670971 h 6858000"/>
                <a:gd name="connsiteX69" fmla="*/ 1433593 w 9313016"/>
                <a:gd name="connsiteY69" fmla="*/ 256095 h 6858000"/>
                <a:gd name="connsiteX70" fmla="*/ 1602664 w 9313016"/>
                <a:gd name="connsiteY70" fmla="*/ 1137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9313016" h="6858000">
                  <a:moveTo>
                    <a:pt x="6993556" y="0"/>
                  </a:moveTo>
                  <a:lnTo>
                    <a:pt x="7358516" y="0"/>
                  </a:lnTo>
                  <a:lnTo>
                    <a:pt x="7475006" y="82722"/>
                  </a:lnTo>
                  <a:cubicBezTo>
                    <a:pt x="7592423" y="169778"/>
                    <a:pt x="7706366" y="261748"/>
                    <a:pt x="7816357" y="358482"/>
                  </a:cubicBezTo>
                  <a:cubicBezTo>
                    <a:pt x="8036559" y="551589"/>
                    <a:pt x="8239655" y="764905"/>
                    <a:pt x="8421752" y="995405"/>
                  </a:cubicBezTo>
                  <a:cubicBezTo>
                    <a:pt x="8604736" y="1225282"/>
                    <a:pt x="8763567" y="1474646"/>
                    <a:pt x="8897059" y="1737211"/>
                  </a:cubicBezTo>
                  <a:cubicBezTo>
                    <a:pt x="9029909" y="2000162"/>
                    <a:pt x="9134317" y="2277990"/>
                    <a:pt x="9206633" y="2564460"/>
                  </a:cubicBezTo>
                  <a:cubicBezTo>
                    <a:pt x="9242322" y="2707791"/>
                    <a:pt x="9269041" y="2853474"/>
                    <a:pt x="9286787" y="3000164"/>
                  </a:cubicBezTo>
                  <a:cubicBezTo>
                    <a:pt x="9304977" y="3146856"/>
                    <a:pt x="9314097" y="3294698"/>
                    <a:pt x="9312914" y="3442493"/>
                  </a:cubicBezTo>
                  <a:cubicBezTo>
                    <a:pt x="9309906" y="3737987"/>
                    <a:pt x="9270717" y="4033288"/>
                    <a:pt x="9190562" y="4316686"/>
                  </a:cubicBezTo>
                  <a:cubicBezTo>
                    <a:pt x="9150486" y="4458240"/>
                    <a:pt x="9103951" y="4597587"/>
                    <a:pt x="9043416" y="4734917"/>
                  </a:cubicBezTo>
                  <a:cubicBezTo>
                    <a:pt x="8982980" y="4871817"/>
                    <a:pt x="8908740" y="5007131"/>
                    <a:pt x="8809657" y="5128718"/>
                  </a:cubicBezTo>
                  <a:cubicBezTo>
                    <a:pt x="8760312" y="5189247"/>
                    <a:pt x="8706137" y="5246945"/>
                    <a:pt x="8645997" y="5297441"/>
                  </a:cubicBezTo>
                  <a:cubicBezTo>
                    <a:pt x="8586252" y="5348274"/>
                    <a:pt x="8522809" y="5393730"/>
                    <a:pt x="8457787" y="5433763"/>
                  </a:cubicBezTo>
                  <a:cubicBezTo>
                    <a:pt x="8392816" y="5474132"/>
                    <a:pt x="8326219" y="5508213"/>
                    <a:pt x="8260803" y="5541237"/>
                  </a:cubicBezTo>
                  <a:cubicBezTo>
                    <a:pt x="8195289" y="5574071"/>
                    <a:pt x="8130023" y="5604838"/>
                    <a:pt x="8066136" y="5635704"/>
                  </a:cubicBezTo>
                  <a:cubicBezTo>
                    <a:pt x="7938313" y="5697433"/>
                    <a:pt x="7815222" y="5762186"/>
                    <a:pt x="7698638" y="5837163"/>
                  </a:cubicBezTo>
                  <a:cubicBezTo>
                    <a:pt x="7582449" y="5912381"/>
                    <a:pt x="7471881" y="5996094"/>
                    <a:pt x="7370135" y="6090081"/>
                  </a:cubicBezTo>
                  <a:cubicBezTo>
                    <a:pt x="7319460" y="6136593"/>
                    <a:pt x="7268881" y="6186082"/>
                    <a:pt x="7218897" y="6235860"/>
                  </a:cubicBezTo>
                  <a:cubicBezTo>
                    <a:pt x="7168763" y="6285493"/>
                    <a:pt x="7119665" y="6336229"/>
                    <a:pt x="7070665" y="6387205"/>
                  </a:cubicBezTo>
                  <a:cubicBezTo>
                    <a:pt x="6972715" y="6489208"/>
                    <a:pt x="6876195" y="6593131"/>
                    <a:pt x="6779035" y="6697100"/>
                  </a:cubicBezTo>
                  <a:cubicBezTo>
                    <a:pt x="6730379" y="6748989"/>
                    <a:pt x="6681528" y="6800878"/>
                    <a:pt x="6631837" y="6852239"/>
                  </a:cubicBezTo>
                  <a:lnTo>
                    <a:pt x="6626221" y="6858000"/>
                  </a:lnTo>
                  <a:lnTo>
                    <a:pt x="6424725" y="6858000"/>
                  </a:lnTo>
                  <a:lnTo>
                    <a:pt x="6527382" y="6756333"/>
                  </a:lnTo>
                  <a:cubicBezTo>
                    <a:pt x="6576726" y="6705932"/>
                    <a:pt x="6625480" y="6654811"/>
                    <a:pt x="6674233" y="6603450"/>
                  </a:cubicBezTo>
                  <a:cubicBezTo>
                    <a:pt x="6771788" y="6500920"/>
                    <a:pt x="6868309" y="6396757"/>
                    <a:pt x="6965813" y="6292932"/>
                  </a:cubicBezTo>
                  <a:lnTo>
                    <a:pt x="7112961" y="6137505"/>
                  </a:lnTo>
                  <a:cubicBezTo>
                    <a:pt x="7162354" y="6085808"/>
                    <a:pt x="7211945" y="6034640"/>
                    <a:pt x="7264790" y="5983710"/>
                  </a:cubicBezTo>
                  <a:cubicBezTo>
                    <a:pt x="7472373" y="5779130"/>
                    <a:pt x="7721610" y="5610648"/>
                    <a:pt x="7974595" y="5470773"/>
                  </a:cubicBezTo>
                  <a:cubicBezTo>
                    <a:pt x="8099903" y="5399395"/>
                    <a:pt x="8224127" y="5332529"/>
                    <a:pt x="8331591" y="5254048"/>
                  </a:cubicBezTo>
                  <a:cubicBezTo>
                    <a:pt x="8439351" y="5176047"/>
                    <a:pt x="8529660" y="5085949"/>
                    <a:pt x="8599807" y="4980010"/>
                  </a:cubicBezTo>
                  <a:cubicBezTo>
                    <a:pt x="8671187" y="4875128"/>
                    <a:pt x="8723982" y="4756086"/>
                    <a:pt x="8766474" y="4631524"/>
                  </a:cubicBezTo>
                  <a:cubicBezTo>
                    <a:pt x="8808968" y="4507010"/>
                    <a:pt x="8840615" y="4375872"/>
                    <a:pt x="8865755" y="4244445"/>
                  </a:cubicBezTo>
                  <a:cubicBezTo>
                    <a:pt x="8871375" y="4211468"/>
                    <a:pt x="8878129" y="4178731"/>
                    <a:pt x="8882911" y="4145659"/>
                  </a:cubicBezTo>
                  <a:lnTo>
                    <a:pt x="8897403" y="4046633"/>
                  </a:lnTo>
                  <a:lnTo>
                    <a:pt x="8908298" y="3947271"/>
                  </a:lnTo>
                  <a:cubicBezTo>
                    <a:pt x="8912389" y="3914247"/>
                    <a:pt x="8913425" y="3880886"/>
                    <a:pt x="8916184" y="3847765"/>
                  </a:cubicBezTo>
                  <a:cubicBezTo>
                    <a:pt x="8925797" y="3715091"/>
                    <a:pt x="8925945" y="3582127"/>
                    <a:pt x="8920670" y="3449597"/>
                  </a:cubicBezTo>
                  <a:lnTo>
                    <a:pt x="8914607" y="3350283"/>
                  </a:lnTo>
                  <a:cubicBezTo>
                    <a:pt x="8911995" y="3317211"/>
                    <a:pt x="8908348" y="3284233"/>
                    <a:pt x="8905340" y="3251209"/>
                  </a:cubicBezTo>
                  <a:cubicBezTo>
                    <a:pt x="8902628" y="3218185"/>
                    <a:pt x="8897551" y="3185305"/>
                    <a:pt x="8893854" y="3152376"/>
                  </a:cubicBezTo>
                  <a:cubicBezTo>
                    <a:pt x="8890305" y="3119399"/>
                    <a:pt x="8884932" y="3086662"/>
                    <a:pt x="8879706" y="3053878"/>
                  </a:cubicBezTo>
                  <a:cubicBezTo>
                    <a:pt x="8858707" y="2922835"/>
                    <a:pt x="8831249" y="2792705"/>
                    <a:pt x="8797531" y="2663966"/>
                  </a:cubicBezTo>
                  <a:cubicBezTo>
                    <a:pt x="8728616" y="2406777"/>
                    <a:pt x="8635497" y="2155109"/>
                    <a:pt x="8520442" y="1911983"/>
                  </a:cubicBezTo>
                  <a:cubicBezTo>
                    <a:pt x="8462667" y="1790541"/>
                    <a:pt x="8400112" y="1670923"/>
                    <a:pt x="8332626" y="1553608"/>
                  </a:cubicBezTo>
                  <a:cubicBezTo>
                    <a:pt x="8265683" y="1436006"/>
                    <a:pt x="8192973" y="1321188"/>
                    <a:pt x="8116317" y="1208529"/>
                  </a:cubicBezTo>
                  <a:cubicBezTo>
                    <a:pt x="8039811" y="1095776"/>
                    <a:pt x="7958079" y="986094"/>
                    <a:pt x="7873293" y="878284"/>
                  </a:cubicBezTo>
                  <a:cubicBezTo>
                    <a:pt x="7787814" y="771002"/>
                    <a:pt x="7697999" y="666551"/>
                    <a:pt x="7604337" y="565125"/>
                  </a:cubicBezTo>
                  <a:cubicBezTo>
                    <a:pt x="7510479" y="463891"/>
                    <a:pt x="7413367" y="364818"/>
                    <a:pt x="7311128" y="270591"/>
                  </a:cubicBezTo>
                  <a:close/>
                  <a:moveTo>
                    <a:pt x="1752019" y="0"/>
                  </a:moveTo>
                  <a:lnTo>
                    <a:pt x="2155804" y="0"/>
                  </a:lnTo>
                  <a:lnTo>
                    <a:pt x="2103975" y="40789"/>
                  </a:lnTo>
                  <a:cubicBezTo>
                    <a:pt x="1943592" y="173585"/>
                    <a:pt x="1793955" y="317500"/>
                    <a:pt x="1656310" y="470035"/>
                  </a:cubicBezTo>
                  <a:cubicBezTo>
                    <a:pt x="1288172" y="876939"/>
                    <a:pt x="1002998" y="1344708"/>
                    <a:pt x="806013" y="1841133"/>
                  </a:cubicBezTo>
                  <a:cubicBezTo>
                    <a:pt x="707818" y="2089538"/>
                    <a:pt x="630868" y="2345480"/>
                    <a:pt x="580685" y="2606364"/>
                  </a:cubicBezTo>
                  <a:cubicBezTo>
                    <a:pt x="530749" y="2867250"/>
                    <a:pt x="504868" y="3132119"/>
                    <a:pt x="503489" y="3397276"/>
                  </a:cubicBezTo>
                  <a:cubicBezTo>
                    <a:pt x="501467" y="3662434"/>
                    <a:pt x="524093" y="3927351"/>
                    <a:pt x="570135" y="4188235"/>
                  </a:cubicBezTo>
                  <a:cubicBezTo>
                    <a:pt x="615734" y="4449264"/>
                    <a:pt x="688642" y="4705493"/>
                    <a:pt x="783387" y="4953850"/>
                  </a:cubicBezTo>
                  <a:cubicBezTo>
                    <a:pt x="974357" y="5449796"/>
                    <a:pt x="1259630" y="5913773"/>
                    <a:pt x="1628014" y="6308245"/>
                  </a:cubicBezTo>
                  <a:cubicBezTo>
                    <a:pt x="1812182" y="6505481"/>
                    <a:pt x="2016215" y="6685052"/>
                    <a:pt x="2235998" y="6844829"/>
                  </a:cubicBezTo>
                  <a:lnTo>
                    <a:pt x="2255028" y="6858000"/>
                  </a:lnTo>
                  <a:lnTo>
                    <a:pt x="1578787" y="6858000"/>
                  </a:lnTo>
                  <a:lnTo>
                    <a:pt x="1465153" y="6759050"/>
                  </a:lnTo>
                  <a:cubicBezTo>
                    <a:pt x="1410086" y="6708726"/>
                    <a:pt x="1356236" y="6657104"/>
                    <a:pt x="1303650" y="6604267"/>
                  </a:cubicBezTo>
                  <a:cubicBezTo>
                    <a:pt x="883506" y="6181043"/>
                    <a:pt x="548150" y="5676072"/>
                    <a:pt x="323708" y="5126365"/>
                  </a:cubicBezTo>
                  <a:cubicBezTo>
                    <a:pt x="97737" y="4577139"/>
                    <a:pt x="-10958" y="3981927"/>
                    <a:pt x="872" y="3391228"/>
                  </a:cubicBezTo>
                  <a:cubicBezTo>
                    <a:pt x="5951" y="3095783"/>
                    <a:pt x="40506" y="2800528"/>
                    <a:pt x="105428" y="2511899"/>
                  </a:cubicBezTo>
                  <a:cubicBezTo>
                    <a:pt x="170104" y="2223317"/>
                    <a:pt x="262089" y="1940399"/>
                    <a:pt x="384933" y="1670971"/>
                  </a:cubicBezTo>
                  <a:cubicBezTo>
                    <a:pt x="629092" y="1131344"/>
                    <a:pt x="991955" y="646919"/>
                    <a:pt x="1433593" y="256095"/>
                  </a:cubicBezTo>
                  <a:cubicBezTo>
                    <a:pt x="1488791" y="207206"/>
                    <a:pt x="1545179" y="159733"/>
                    <a:pt x="1602664" y="113704"/>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943BB27F-1470-42CA-91FF-D94BC691C8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59468" y="36937"/>
              <a:ext cx="9065550" cy="6858000"/>
            </a:xfrm>
            <a:custGeom>
              <a:avLst/>
              <a:gdLst>
                <a:gd name="connsiteX0" fmla="*/ 1839951 w 9065550"/>
                <a:gd name="connsiteY0" fmla="*/ 0 h 6858000"/>
                <a:gd name="connsiteX1" fmla="*/ 6979427 w 9065550"/>
                <a:gd name="connsiteY1" fmla="*/ 0 h 6858000"/>
                <a:gd name="connsiteX2" fmla="*/ 6989586 w 9065550"/>
                <a:gd name="connsiteY2" fmla="*/ 6825 h 6858000"/>
                <a:gd name="connsiteX3" fmla="*/ 8932062 w 9065550"/>
                <a:gd name="connsiteY3" fmla="*/ 4580835 h 6858000"/>
                <a:gd name="connsiteX4" fmla="*/ 7166294 w 9065550"/>
                <a:gd name="connsiteY4" fmla="*/ 6259703 h 6858000"/>
                <a:gd name="connsiteX5" fmla="*/ 6868878 w 9065550"/>
                <a:gd name="connsiteY5" fmla="*/ 6564765 h 6858000"/>
                <a:gd name="connsiteX6" fmla="*/ 6591881 w 9065550"/>
                <a:gd name="connsiteY6" fmla="*/ 6858000 h 6858000"/>
                <a:gd name="connsiteX7" fmla="*/ 5184648 w 9065550"/>
                <a:gd name="connsiteY7" fmla="*/ 6858000 h 6858000"/>
                <a:gd name="connsiteX8" fmla="*/ 5244877 w 9065550"/>
                <a:gd name="connsiteY8" fmla="*/ 6817615 h 6858000"/>
                <a:gd name="connsiteX9" fmla="*/ 6033853 w 9065550"/>
                <a:gd name="connsiteY9" fmla="*/ 6069135 h 6858000"/>
                <a:gd name="connsiteX10" fmla="*/ 6480248 w 9065550"/>
                <a:gd name="connsiteY10" fmla="*/ 5607082 h 6858000"/>
                <a:gd name="connsiteX11" fmla="*/ 7551502 w 9065550"/>
                <a:gd name="connsiteY11" fmla="*/ 4859004 h 6858000"/>
                <a:gd name="connsiteX12" fmla="*/ 7844227 w 9065550"/>
                <a:gd name="connsiteY12" fmla="*/ 4683074 h 6858000"/>
                <a:gd name="connsiteX13" fmla="*/ 8005810 w 9065550"/>
                <a:gd name="connsiteY13" fmla="*/ 4330239 h 6858000"/>
                <a:gd name="connsiteX14" fmla="*/ 8016191 w 9065550"/>
                <a:gd name="connsiteY14" fmla="*/ 2956574 h 6858000"/>
                <a:gd name="connsiteX15" fmla="*/ 7346424 w 9065550"/>
                <a:gd name="connsiteY15" fmla="*/ 1636739 h 6858000"/>
                <a:gd name="connsiteX16" fmla="*/ 5995751 w 9065550"/>
                <a:gd name="connsiteY16" fmla="*/ 493319 h 6858000"/>
                <a:gd name="connsiteX17" fmla="*/ 4494836 w 9065550"/>
                <a:gd name="connsiteY17" fmla="*/ 75383 h 6858000"/>
                <a:gd name="connsiteX18" fmla="*/ 2002499 w 9065550"/>
                <a:gd name="connsiteY18" fmla="*/ 1094261 h 6858000"/>
                <a:gd name="connsiteX19" fmla="*/ 1241306 w 9065550"/>
                <a:gd name="connsiteY19" fmla="*/ 2206935 h 6858000"/>
                <a:gd name="connsiteX20" fmla="*/ 961736 w 9065550"/>
                <a:gd name="connsiteY20" fmla="*/ 3573719 h 6858000"/>
                <a:gd name="connsiteX21" fmla="*/ 1193878 w 9065550"/>
                <a:gd name="connsiteY21" fmla="*/ 4824208 h 6858000"/>
                <a:gd name="connsiteX22" fmla="*/ 1832096 w 9065550"/>
                <a:gd name="connsiteY22" fmla="*/ 5873050 h 6858000"/>
                <a:gd name="connsiteX23" fmla="*/ 3010752 w 9065550"/>
                <a:gd name="connsiteY23" fmla="*/ 6749475 h 6858000"/>
                <a:gd name="connsiteX24" fmla="*/ 3187037 w 9065550"/>
                <a:gd name="connsiteY24" fmla="*/ 6824756 h 6858000"/>
                <a:gd name="connsiteX25" fmla="*/ 3278211 w 9065550"/>
                <a:gd name="connsiteY25" fmla="*/ 6858000 h 6858000"/>
                <a:gd name="connsiteX26" fmla="*/ 1480830 w 9065550"/>
                <a:gd name="connsiteY26" fmla="*/ 6858000 h 6858000"/>
                <a:gd name="connsiteX27" fmla="*/ 1427607 w 9065550"/>
                <a:gd name="connsiteY27" fmla="*/ 6811515 h 6858000"/>
                <a:gd name="connsiteX28" fmla="*/ 1100739 w 9065550"/>
                <a:gd name="connsiteY28" fmla="*/ 6477651 h 6858000"/>
                <a:gd name="connsiteX29" fmla="*/ 0 w 9065550"/>
                <a:gd name="connsiteY29" fmla="*/ 3573620 h 6858000"/>
                <a:gd name="connsiteX30" fmla="*/ 1805513 w 9065550"/>
                <a:gd name="connsiteY30"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9065550" h="6858000">
                  <a:moveTo>
                    <a:pt x="1839951" y="0"/>
                  </a:moveTo>
                  <a:lnTo>
                    <a:pt x="6979427" y="0"/>
                  </a:lnTo>
                  <a:lnTo>
                    <a:pt x="6989586" y="6825"/>
                  </a:lnTo>
                  <a:cubicBezTo>
                    <a:pt x="8438828" y="1031353"/>
                    <a:pt x="9439169" y="2823601"/>
                    <a:pt x="8932062" y="4580835"/>
                  </a:cubicBezTo>
                  <a:cubicBezTo>
                    <a:pt x="8592517" y="5757293"/>
                    <a:pt x="7979652" y="5458140"/>
                    <a:pt x="7166294" y="6259703"/>
                  </a:cubicBezTo>
                  <a:cubicBezTo>
                    <a:pt x="7064618" y="6359905"/>
                    <a:pt x="6966014" y="6462297"/>
                    <a:pt x="6868878" y="6564765"/>
                  </a:cubicBezTo>
                  <a:lnTo>
                    <a:pt x="6591881" y="6858000"/>
                  </a:lnTo>
                  <a:lnTo>
                    <a:pt x="5184648" y="6858000"/>
                  </a:lnTo>
                  <a:lnTo>
                    <a:pt x="5244877" y="6817615"/>
                  </a:lnTo>
                  <a:cubicBezTo>
                    <a:pt x="5481027" y="6649287"/>
                    <a:pt x="5723665" y="6398593"/>
                    <a:pt x="6033853" y="6069135"/>
                  </a:cubicBezTo>
                  <a:cubicBezTo>
                    <a:pt x="6175680" y="5918484"/>
                    <a:pt x="6322395" y="5762660"/>
                    <a:pt x="6480248" y="5607082"/>
                  </a:cubicBezTo>
                  <a:cubicBezTo>
                    <a:pt x="6893276" y="5200077"/>
                    <a:pt x="7273697" y="5002920"/>
                    <a:pt x="7551502" y="4859004"/>
                  </a:cubicBezTo>
                  <a:cubicBezTo>
                    <a:pt x="7687884" y="4788339"/>
                    <a:pt x="7795540" y="4732559"/>
                    <a:pt x="7844227" y="4683074"/>
                  </a:cubicBezTo>
                  <a:cubicBezTo>
                    <a:pt x="7898759" y="4627636"/>
                    <a:pt x="7956165" y="4502313"/>
                    <a:pt x="8005810" y="4330239"/>
                  </a:cubicBezTo>
                  <a:cubicBezTo>
                    <a:pt x="8132968" y="3889611"/>
                    <a:pt x="8136446" y="3427460"/>
                    <a:pt x="8016191" y="2956574"/>
                  </a:cubicBezTo>
                  <a:cubicBezTo>
                    <a:pt x="7900876" y="2505064"/>
                    <a:pt x="7669287" y="2048671"/>
                    <a:pt x="7346424" y="1636739"/>
                  </a:cubicBezTo>
                  <a:cubicBezTo>
                    <a:pt x="6979764" y="1168830"/>
                    <a:pt x="6512706" y="773489"/>
                    <a:pt x="5995751" y="493319"/>
                  </a:cubicBezTo>
                  <a:cubicBezTo>
                    <a:pt x="5491195" y="219884"/>
                    <a:pt x="4972174" y="75383"/>
                    <a:pt x="4494836" y="75383"/>
                  </a:cubicBezTo>
                  <a:cubicBezTo>
                    <a:pt x="3554318" y="75383"/>
                    <a:pt x="2669191" y="437197"/>
                    <a:pt x="2002499" y="1094261"/>
                  </a:cubicBezTo>
                  <a:cubicBezTo>
                    <a:pt x="1676360" y="1415667"/>
                    <a:pt x="1420225" y="1790023"/>
                    <a:pt x="1241306" y="2206935"/>
                  </a:cubicBezTo>
                  <a:cubicBezTo>
                    <a:pt x="1055782" y="2639169"/>
                    <a:pt x="961736" y="3099027"/>
                    <a:pt x="961736" y="3573719"/>
                  </a:cubicBezTo>
                  <a:cubicBezTo>
                    <a:pt x="961736" y="4005124"/>
                    <a:pt x="1039805" y="4425841"/>
                    <a:pt x="1193878" y="4824208"/>
                  </a:cubicBezTo>
                  <a:cubicBezTo>
                    <a:pt x="1342457" y="5208423"/>
                    <a:pt x="1557214" y="5561306"/>
                    <a:pt x="1832096" y="5873050"/>
                  </a:cubicBezTo>
                  <a:cubicBezTo>
                    <a:pt x="2157126" y="6241599"/>
                    <a:pt x="2564661" y="6544656"/>
                    <a:pt x="3010752" y="6749475"/>
                  </a:cubicBezTo>
                  <a:cubicBezTo>
                    <a:pt x="3069003" y="6776219"/>
                    <a:pt x="3127773" y="6801314"/>
                    <a:pt x="3187037" y="6824756"/>
                  </a:cubicBezTo>
                  <a:lnTo>
                    <a:pt x="3278211" y="6858000"/>
                  </a:lnTo>
                  <a:lnTo>
                    <a:pt x="1480830" y="6858000"/>
                  </a:lnTo>
                  <a:lnTo>
                    <a:pt x="1427607" y="6811515"/>
                  </a:lnTo>
                  <a:cubicBezTo>
                    <a:pt x="1312870" y="6705919"/>
                    <a:pt x="1203751" y="6594470"/>
                    <a:pt x="1100739" y="6477651"/>
                  </a:cubicBezTo>
                  <a:cubicBezTo>
                    <a:pt x="415045" y="5700097"/>
                    <a:pt x="0" y="4684635"/>
                    <a:pt x="0" y="3573620"/>
                  </a:cubicBezTo>
                  <a:cubicBezTo>
                    <a:pt x="0" y="2121118"/>
                    <a:pt x="709459" y="831902"/>
                    <a:pt x="1805513"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E997B002-17FD-47B3-A06A-76802FE15C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48217" y="36937"/>
              <a:ext cx="9088051" cy="6858000"/>
            </a:xfrm>
            <a:custGeom>
              <a:avLst/>
              <a:gdLst>
                <a:gd name="connsiteX0" fmla="*/ 5158786 w 9088051"/>
                <a:gd name="connsiteY0" fmla="*/ 0 h 6858000"/>
                <a:gd name="connsiteX1" fmla="*/ 6996771 w 9088051"/>
                <a:gd name="connsiteY1" fmla="*/ 0 h 6858000"/>
                <a:gd name="connsiteX2" fmla="*/ 7006955 w 9088051"/>
                <a:gd name="connsiteY2" fmla="*/ 6825 h 6858000"/>
                <a:gd name="connsiteX3" fmla="*/ 8954230 w 9088051"/>
                <a:gd name="connsiteY3" fmla="*/ 4580835 h 6858000"/>
                <a:gd name="connsiteX4" fmla="*/ 7184080 w 9088051"/>
                <a:gd name="connsiteY4" fmla="*/ 6259703 h 6858000"/>
                <a:gd name="connsiteX5" fmla="*/ 6885926 w 9088051"/>
                <a:gd name="connsiteY5" fmla="*/ 6564765 h 6858000"/>
                <a:gd name="connsiteX6" fmla="*/ 6608241 w 9088051"/>
                <a:gd name="connsiteY6" fmla="*/ 6858000 h 6858000"/>
                <a:gd name="connsiteX7" fmla="*/ 5462870 w 9088051"/>
                <a:gd name="connsiteY7" fmla="*/ 6858000 h 6858000"/>
                <a:gd name="connsiteX8" fmla="*/ 5529056 w 9088051"/>
                <a:gd name="connsiteY8" fmla="*/ 6804645 h 6858000"/>
                <a:gd name="connsiteX9" fmla="*/ 6167613 w 9088051"/>
                <a:gd name="connsiteY9" fmla="*/ 6173667 h 6858000"/>
                <a:gd name="connsiteX10" fmla="*/ 6610973 w 9088051"/>
                <a:gd name="connsiteY10" fmla="*/ 5715860 h 6858000"/>
                <a:gd name="connsiteX11" fmla="*/ 7646083 w 9088051"/>
                <a:gd name="connsiteY11" fmla="*/ 4995842 h 6858000"/>
                <a:gd name="connsiteX12" fmla="*/ 7980054 w 9088051"/>
                <a:gd name="connsiteY12" fmla="*/ 4790095 h 6858000"/>
                <a:gd name="connsiteX13" fmla="*/ 8180437 w 9088051"/>
                <a:gd name="connsiteY13" fmla="*/ 4371964 h 6858000"/>
                <a:gd name="connsiteX14" fmla="*/ 8192058 w 9088051"/>
                <a:gd name="connsiteY14" fmla="*/ 2919242 h 6858000"/>
                <a:gd name="connsiteX15" fmla="*/ 7492638 w 9088051"/>
                <a:gd name="connsiteY15" fmla="*/ 1542845 h 6858000"/>
                <a:gd name="connsiteX16" fmla="*/ 6089097 w 9088051"/>
                <a:gd name="connsiteY16" fmla="*/ 357847 h 6858000"/>
                <a:gd name="connsiteX17" fmla="*/ 5288639 w 9088051"/>
                <a:gd name="connsiteY17" fmla="*/ 31627 h 6858000"/>
                <a:gd name="connsiteX18" fmla="*/ 1844517 w 9088051"/>
                <a:gd name="connsiteY18" fmla="*/ 0 h 6858000"/>
                <a:gd name="connsiteX19" fmla="*/ 3734467 w 9088051"/>
                <a:gd name="connsiteY19" fmla="*/ 0 h 6858000"/>
                <a:gd name="connsiteX20" fmla="*/ 3603618 w 9088051"/>
                <a:gd name="connsiteY20" fmla="*/ 28853 h 6858000"/>
                <a:gd name="connsiteX21" fmla="*/ 1892878 w 9088051"/>
                <a:gd name="connsiteY21" fmla="*/ 985434 h 6858000"/>
                <a:gd name="connsiteX22" fmla="*/ 1096045 w 9088051"/>
                <a:gd name="connsiteY22" fmla="*/ 2147349 h 6858000"/>
                <a:gd name="connsiteX23" fmla="*/ 803453 w 9088051"/>
                <a:gd name="connsiteY23" fmla="*/ 3573669 h 6858000"/>
                <a:gd name="connsiteX24" fmla="*/ 1046377 w 9088051"/>
                <a:gd name="connsiteY24" fmla="*/ 4878573 h 6858000"/>
                <a:gd name="connsiteX25" fmla="*/ 1714473 w 9088051"/>
                <a:gd name="connsiteY25" fmla="*/ 5973776 h 6858000"/>
                <a:gd name="connsiteX26" fmla="*/ 2776083 w 9088051"/>
                <a:gd name="connsiteY26" fmla="*/ 6804641 h 6858000"/>
                <a:gd name="connsiteX27" fmla="*/ 2884836 w 9088051"/>
                <a:gd name="connsiteY27" fmla="*/ 6858000 h 6858000"/>
                <a:gd name="connsiteX28" fmla="*/ 1484505 w 9088051"/>
                <a:gd name="connsiteY28" fmla="*/ 6858000 h 6858000"/>
                <a:gd name="connsiteX29" fmla="*/ 1431151 w 9088051"/>
                <a:gd name="connsiteY29" fmla="*/ 6811515 h 6858000"/>
                <a:gd name="connsiteX30" fmla="*/ 1103471 w 9088051"/>
                <a:gd name="connsiteY30" fmla="*/ 6477651 h 6858000"/>
                <a:gd name="connsiteX31" fmla="*/ 0 w 9088051"/>
                <a:gd name="connsiteY31" fmla="*/ 3573620 h 6858000"/>
                <a:gd name="connsiteX32" fmla="*/ 1809994 w 9088051"/>
                <a:gd name="connsiteY32" fmla="*/ 241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088051" h="6858000">
                  <a:moveTo>
                    <a:pt x="5158786" y="0"/>
                  </a:moveTo>
                  <a:lnTo>
                    <a:pt x="6996771" y="0"/>
                  </a:lnTo>
                  <a:lnTo>
                    <a:pt x="7006955" y="6825"/>
                  </a:lnTo>
                  <a:cubicBezTo>
                    <a:pt x="8459794" y="1031353"/>
                    <a:pt x="9462596" y="2823601"/>
                    <a:pt x="8954230" y="4580835"/>
                  </a:cubicBezTo>
                  <a:cubicBezTo>
                    <a:pt x="8613842" y="5757293"/>
                    <a:pt x="7999457" y="5458140"/>
                    <a:pt x="7184080" y="6259703"/>
                  </a:cubicBezTo>
                  <a:cubicBezTo>
                    <a:pt x="7082152" y="6359905"/>
                    <a:pt x="6983303" y="6462297"/>
                    <a:pt x="6885926" y="6564765"/>
                  </a:cubicBezTo>
                  <a:lnTo>
                    <a:pt x="6608241" y="6858000"/>
                  </a:lnTo>
                  <a:lnTo>
                    <a:pt x="5462870" y="6858000"/>
                  </a:lnTo>
                  <a:lnTo>
                    <a:pt x="5529056" y="6804645"/>
                  </a:lnTo>
                  <a:cubicBezTo>
                    <a:pt x="5740217" y="6626505"/>
                    <a:pt x="5949382" y="6404876"/>
                    <a:pt x="6167613" y="6173667"/>
                  </a:cubicBezTo>
                  <a:cubicBezTo>
                    <a:pt x="6308782" y="6024091"/>
                    <a:pt x="6454799" y="5869390"/>
                    <a:pt x="6610973" y="5715860"/>
                  </a:cubicBezTo>
                  <a:cubicBezTo>
                    <a:pt x="7007847" y="5325741"/>
                    <a:pt x="7376733" y="5135074"/>
                    <a:pt x="7646083" y="4995842"/>
                  </a:cubicBezTo>
                  <a:cubicBezTo>
                    <a:pt x="7816858" y="4907561"/>
                    <a:pt x="7916545" y="4854514"/>
                    <a:pt x="7980054" y="4790095"/>
                  </a:cubicBezTo>
                  <a:cubicBezTo>
                    <a:pt x="8054629" y="4714405"/>
                    <a:pt x="8122031" y="4573758"/>
                    <a:pt x="8180437" y="4371964"/>
                  </a:cubicBezTo>
                  <a:cubicBezTo>
                    <a:pt x="8315441" y="3905228"/>
                    <a:pt x="8319381" y="3416431"/>
                    <a:pt x="8192058" y="2919242"/>
                  </a:cubicBezTo>
                  <a:cubicBezTo>
                    <a:pt x="8071251" y="2447381"/>
                    <a:pt x="7829388" y="1971467"/>
                    <a:pt x="7492638" y="1542845"/>
                  </a:cubicBezTo>
                  <a:cubicBezTo>
                    <a:pt x="7111829" y="1058099"/>
                    <a:pt x="6626484" y="648361"/>
                    <a:pt x="6089097" y="357847"/>
                  </a:cubicBezTo>
                  <a:cubicBezTo>
                    <a:pt x="5824244" y="214687"/>
                    <a:pt x="5554957" y="105262"/>
                    <a:pt x="5288639" y="31627"/>
                  </a:cubicBezTo>
                  <a:close/>
                  <a:moveTo>
                    <a:pt x="1844517" y="0"/>
                  </a:moveTo>
                  <a:lnTo>
                    <a:pt x="3734467" y="0"/>
                  </a:lnTo>
                  <a:lnTo>
                    <a:pt x="3603618" y="28853"/>
                  </a:lnTo>
                  <a:cubicBezTo>
                    <a:pt x="2962049" y="186733"/>
                    <a:pt x="2373277" y="513136"/>
                    <a:pt x="1892878" y="985434"/>
                  </a:cubicBezTo>
                  <a:cubicBezTo>
                    <a:pt x="1551428" y="1321091"/>
                    <a:pt x="1283341" y="1711990"/>
                    <a:pt x="1096045" y="2147349"/>
                  </a:cubicBezTo>
                  <a:cubicBezTo>
                    <a:pt x="901876" y="2598519"/>
                    <a:pt x="803453" y="3078432"/>
                    <a:pt x="803453" y="3573669"/>
                  </a:cubicBezTo>
                  <a:cubicBezTo>
                    <a:pt x="803453" y="4023717"/>
                    <a:pt x="885151" y="4462735"/>
                    <a:pt x="1046377" y="4878573"/>
                  </a:cubicBezTo>
                  <a:cubicBezTo>
                    <a:pt x="1201945" y="5279770"/>
                    <a:pt x="1426681" y="5648221"/>
                    <a:pt x="1714473" y="5973776"/>
                  </a:cubicBezTo>
                  <a:cubicBezTo>
                    <a:pt x="2012357" y="6310732"/>
                    <a:pt x="2376505" y="6595304"/>
                    <a:pt x="2776083" y="6804641"/>
                  </a:cubicBezTo>
                  <a:lnTo>
                    <a:pt x="2884836" y="6858000"/>
                  </a:lnTo>
                  <a:lnTo>
                    <a:pt x="1484505" y="6858000"/>
                  </a:lnTo>
                  <a:lnTo>
                    <a:pt x="1431151" y="6811515"/>
                  </a:lnTo>
                  <a:cubicBezTo>
                    <a:pt x="1316128" y="6705919"/>
                    <a:pt x="1206738" y="6594470"/>
                    <a:pt x="1103471" y="6477651"/>
                  </a:cubicBezTo>
                  <a:cubicBezTo>
                    <a:pt x="416075" y="5700097"/>
                    <a:pt x="0" y="4684635"/>
                    <a:pt x="0" y="3573620"/>
                  </a:cubicBezTo>
                  <a:cubicBezTo>
                    <a:pt x="0" y="2121118"/>
                    <a:pt x="711220" y="831902"/>
                    <a:pt x="1809994" y="2413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E401EA35-9D2E-43B7-860F-EBB8A6C3E0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629061" y="36937"/>
              <a:ext cx="9107210" cy="6858000"/>
            </a:xfrm>
            <a:custGeom>
              <a:avLst/>
              <a:gdLst>
                <a:gd name="connsiteX0" fmla="*/ 6184722 w 9107210"/>
                <a:gd name="connsiteY0" fmla="*/ 0 h 6858000"/>
                <a:gd name="connsiteX1" fmla="*/ 6985680 w 9107210"/>
                <a:gd name="connsiteY1" fmla="*/ 0 h 6858000"/>
                <a:gd name="connsiteX2" fmla="*/ 7324323 w 9107210"/>
                <a:gd name="connsiteY2" fmla="*/ 247136 h 6858000"/>
                <a:gd name="connsiteX3" fmla="*/ 7652712 w 9107210"/>
                <a:gd name="connsiteY3" fmla="*/ 528495 h 6858000"/>
                <a:gd name="connsiteX4" fmla="*/ 8236677 w 9107210"/>
                <a:gd name="connsiteY4" fmla="*/ 1166289 h 6858000"/>
                <a:gd name="connsiteX5" fmla="*/ 8704298 w 9107210"/>
                <a:gd name="connsiteY5" fmla="*/ 1897038 h 6858000"/>
                <a:gd name="connsiteX6" fmla="*/ 8885160 w 9107210"/>
                <a:gd name="connsiteY6" fmla="*/ 2294087 h 6858000"/>
                <a:gd name="connsiteX7" fmla="*/ 8924247 w 9107210"/>
                <a:gd name="connsiteY7" fmla="*/ 2396286 h 6858000"/>
                <a:gd name="connsiteX8" fmla="*/ 8960022 w 9107210"/>
                <a:gd name="connsiteY8" fmla="*/ 2499767 h 6858000"/>
                <a:gd name="connsiteX9" fmla="*/ 8991720 w 9107210"/>
                <a:gd name="connsiteY9" fmla="*/ 2604671 h 6858000"/>
                <a:gd name="connsiteX10" fmla="*/ 9019646 w 9107210"/>
                <a:gd name="connsiteY10" fmla="*/ 2710708 h 6858000"/>
                <a:gd name="connsiteX11" fmla="*/ 9105822 w 9107210"/>
                <a:gd name="connsiteY11" fmla="*/ 3582266 h 6858000"/>
                <a:gd name="connsiteX12" fmla="*/ 9057716 w 9107210"/>
                <a:gd name="connsiteY12" fmla="*/ 4017873 h 6858000"/>
                <a:gd name="connsiteX13" fmla="*/ 8945600 w 9107210"/>
                <a:gd name="connsiteY13" fmla="*/ 4439659 h 6858000"/>
                <a:gd name="connsiteX14" fmla="*/ 8796080 w 9107210"/>
                <a:gd name="connsiteY14" fmla="*/ 4847428 h 6858000"/>
                <a:gd name="connsiteX15" fmla="*/ 8702056 w 9107210"/>
                <a:gd name="connsiteY15" fmla="*/ 5050108 h 6858000"/>
                <a:gd name="connsiteX16" fmla="*/ 8581125 w 9107210"/>
                <a:gd name="connsiteY16" fmla="*/ 5247525 h 6858000"/>
                <a:gd name="connsiteX17" fmla="*/ 8426254 w 9107210"/>
                <a:gd name="connsiteY17" fmla="*/ 5429647 h 6858000"/>
                <a:gd name="connsiteX18" fmla="*/ 8337174 w 9107210"/>
                <a:gd name="connsiteY18" fmla="*/ 5510552 h 6858000"/>
                <a:gd name="connsiteX19" fmla="*/ 8243200 w 9107210"/>
                <a:gd name="connsiteY19" fmla="*/ 5582948 h 6858000"/>
                <a:gd name="connsiteX20" fmla="*/ 7868330 w 9107210"/>
                <a:gd name="connsiteY20" fmla="*/ 5811104 h 6858000"/>
                <a:gd name="connsiteX21" fmla="*/ 7538916 w 9107210"/>
                <a:gd name="connsiteY21" fmla="*/ 6018899 h 6858000"/>
                <a:gd name="connsiteX22" fmla="*/ 7391280 w 9107210"/>
                <a:gd name="connsiteY22" fmla="*/ 6134132 h 6858000"/>
                <a:gd name="connsiteX23" fmla="*/ 7252511 w 9107210"/>
                <a:gd name="connsiteY23" fmla="*/ 6259105 h 6858000"/>
                <a:gd name="connsiteX24" fmla="*/ 7185601 w 9107210"/>
                <a:gd name="connsiteY24" fmla="*/ 6325894 h 6858000"/>
                <a:gd name="connsiteX25" fmla="*/ 7116651 w 9107210"/>
                <a:gd name="connsiteY25" fmla="*/ 6397010 h 6858000"/>
                <a:gd name="connsiteX26" fmla="*/ 6978545 w 9107210"/>
                <a:gd name="connsiteY26" fmla="*/ 6541607 h 6858000"/>
                <a:gd name="connsiteX27" fmla="*/ 6693009 w 9107210"/>
                <a:gd name="connsiteY27" fmla="*/ 6832716 h 6858000"/>
                <a:gd name="connsiteX28" fmla="*/ 6667488 w 9107210"/>
                <a:gd name="connsiteY28" fmla="*/ 6858000 h 6858000"/>
                <a:gd name="connsiteX29" fmla="*/ 6056793 w 9107210"/>
                <a:gd name="connsiteY29" fmla="*/ 6858000 h 6858000"/>
                <a:gd name="connsiteX30" fmla="*/ 6077345 w 9107210"/>
                <a:gd name="connsiteY30" fmla="*/ 6835420 h 6858000"/>
                <a:gd name="connsiteX31" fmla="*/ 6208519 w 9107210"/>
                <a:gd name="connsiteY31" fmla="*/ 6683989 h 6858000"/>
                <a:gd name="connsiteX32" fmla="*/ 6340001 w 9107210"/>
                <a:gd name="connsiteY32" fmla="*/ 6529852 h 6858000"/>
                <a:gd name="connsiteX33" fmla="*/ 6611419 w 9107210"/>
                <a:gd name="connsiteY33" fmla="*/ 6219317 h 6858000"/>
                <a:gd name="connsiteX34" fmla="*/ 6757678 w 9107210"/>
                <a:gd name="connsiteY34" fmla="*/ 6068228 h 6858000"/>
                <a:gd name="connsiteX35" fmla="*/ 6833713 w 9107210"/>
                <a:gd name="connsiteY35" fmla="*/ 5994061 h 6858000"/>
                <a:gd name="connsiteX36" fmla="*/ 6915148 w 9107210"/>
                <a:gd name="connsiteY36" fmla="*/ 5918812 h 6858000"/>
                <a:gd name="connsiteX37" fmla="*/ 7276311 w 9107210"/>
                <a:gd name="connsiteY37" fmla="*/ 5650229 h 6858000"/>
                <a:gd name="connsiteX38" fmla="*/ 7664942 w 9107210"/>
                <a:gd name="connsiteY38" fmla="*/ 5445681 h 6858000"/>
                <a:gd name="connsiteX39" fmla="*/ 7848505 w 9107210"/>
                <a:gd name="connsiteY39" fmla="*/ 5358333 h 6858000"/>
                <a:gd name="connsiteX40" fmla="*/ 8011785 w 9107210"/>
                <a:gd name="connsiteY40" fmla="*/ 5267788 h 6858000"/>
                <a:gd name="connsiteX41" fmla="*/ 8260273 w 9107210"/>
                <a:gd name="connsiteY41" fmla="*/ 5034370 h 6858000"/>
                <a:gd name="connsiteX42" fmla="*/ 8417589 w 9107210"/>
                <a:gd name="connsiteY42" fmla="*/ 4714488 h 6858000"/>
                <a:gd name="connsiteX43" fmla="*/ 8495000 w 9107210"/>
                <a:gd name="connsiteY43" fmla="*/ 4346409 h 6858000"/>
                <a:gd name="connsiteX44" fmla="*/ 8508556 w 9107210"/>
                <a:gd name="connsiteY44" fmla="*/ 3971101 h 6858000"/>
                <a:gd name="connsiteX45" fmla="*/ 8483330 w 9107210"/>
                <a:gd name="connsiteY45" fmla="*/ 3600710 h 6858000"/>
                <a:gd name="connsiteX46" fmla="*/ 8425336 w 9107210"/>
                <a:gd name="connsiteY46" fmla="*/ 3236121 h 6858000"/>
                <a:gd name="connsiteX47" fmla="*/ 8334575 w 9107210"/>
                <a:gd name="connsiteY47" fmla="*/ 2877977 h 6858000"/>
                <a:gd name="connsiteX48" fmla="*/ 8087513 w 9107210"/>
                <a:gd name="connsiteY48" fmla="*/ 2174622 h 6858000"/>
                <a:gd name="connsiteX49" fmla="*/ 7723650 w 9107210"/>
                <a:gd name="connsiteY49" fmla="*/ 1507613 h 6858000"/>
                <a:gd name="connsiteX50" fmla="*/ 7501815 w 9107210"/>
                <a:gd name="connsiteY50" fmla="*/ 1192947 h 6858000"/>
                <a:gd name="connsiteX51" fmla="*/ 7254399 w 9107210"/>
                <a:gd name="connsiteY51" fmla="*/ 894361 h 6858000"/>
                <a:gd name="connsiteX52" fmla="*/ 6689339 w 9107210"/>
                <a:gd name="connsiteY52" fmla="*/ 354046 h 6858000"/>
                <a:gd name="connsiteX53" fmla="*/ 6206651 w 9107210"/>
                <a:gd name="connsiteY53" fmla="*/ 12626 h 6858000"/>
                <a:gd name="connsiteX54" fmla="*/ 1827105 w 9107210"/>
                <a:gd name="connsiteY54" fmla="*/ 0 h 6858000"/>
                <a:gd name="connsiteX55" fmla="*/ 2807607 w 9107210"/>
                <a:gd name="connsiteY55" fmla="*/ 0 h 6858000"/>
                <a:gd name="connsiteX56" fmla="*/ 2667958 w 9107210"/>
                <a:gd name="connsiteY56" fmla="*/ 88235 h 6858000"/>
                <a:gd name="connsiteX57" fmla="*/ 2354723 w 9107210"/>
                <a:gd name="connsiteY57" fmla="*/ 314947 h 6858000"/>
                <a:gd name="connsiteX58" fmla="*/ 2059963 w 9107210"/>
                <a:gd name="connsiteY58" fmla="*/ 561545 h 6858000"/>
                <a:gd name="connsiteX59" fmla="*/ 1780798 w 9107210"/>
                <a:gd name="connsiteY59" fmla="*/ 824425 h 6858000"/>
                <a:gd name="connsiteX60" fmla="*/ 954714 w 9107210"/>
                <a:gd name="connsiteY60" fmla="*/ 2094309 h 6858000"/>
                <a:gd name="connsiteX61" fmla="*/ 732676 w 9107210"/>
                <a:gd name="connsiteY61" fmla="*/ 2813646 h 6858000"/>
                <a:gd name="connsiteX62" fmla="*/ 673867 w 9107210"/>
                <a:gd name="connsiteY62" fmla="*/ 3183989 h 6858000"/>
                <a:gd name="connsiteX63" fmla="*/ 647621 w 9107210"/>
                <a:gd name="connsiteY63" fmla="*/ 3557281 h 6858000"/>
                <a:gd name="connsiteX64" fmla="*/ 653381 w 9107210"/>
                <a:gd name="connsiteY64" fmla="*/ 3931214 h 6858000"/>
                <a:gd name="connsiteX65" fmla="*/ 690428 w 9107210"/>
                <a:gd name="connsiteY65" fmla="*/ 4303719 h 6858000"/>
                <a:gd name="connsiteX66" fmla="*/ 871801 w 9107210"/>
                <a:gd name="connsiteY66" fmla="*/ 5033041 h 6858000"/>
                <a:gd name="connsiteX67" fmla="*/ 1197749 w 9107210"/>
                <a:gd name="connsiteY67" fmla="*/ 5718494 h 6858000"/>
                <a:gd name="connsiteX68" fmla="*/ 1411480 w 9107210"/>
                <a:gd name="connsiteY68" fmla="*/ 6036703 h 6858000"/>
                <a:gd name="connsiteX69" fmla="*/ 1530170 w 9107210"/>
                <a:gd name="connsiteY69" fmla="*/ 6188430 h 6858000"/>
                <a:gd name="connsiteX70" fmla="*/ 1657165 w 9107210"/>
                <a:gd name="connsiteY70" fmla="*/ 6335385 h 6858000"/>
                <a:gd name="connsiteX71" fmla="*/ 1931343 w 9107210"/>
                <a:gd name="connsiteY71" fmla="*/ 6612896 h 6858000"/>
                <a:gd name="connsiteX72" fmla="*/ 2220133 w 9107210"/>
                <a:gd name="connsiteY72" fmla="*/ 6858000 h 6858000"/>
                <a:gd name="connsiteX73" fmla="*/ 1539862 w 9107210"/>
                <a:gd name="connsiteY73" fmla="*/ 6858000 h 6858000"/>
                <a:gd name="connsiteX74" fmla="*/ 1307111 w 9107210"/>
                <a:gd name="connsiteY74" fmla="*/ 6648873 h 6858000"/>
                <a:gd name="connsiteX75" fmla="*/ 750258 w 9107210"/>
                <a:gd name="connsiteY75" fmla="*/ 5987570 h 6858000"/>
                <a:gd name="connsiteX76" fmla="*/ 335382 w 9107210"/>
                <a:gd name="connsiteY76" fmla="*/ 5229279 h 6858000"/>
                <a:gd name="connsiteX77" fmla="*/ 79351 w 9107210"/>
                <a:gd name="connsiteY77" fmla="*/ 4403854 h 6858000"/>
                <a:gd name="connsiteX78" fmla="*/ 16007 w 9107210"/>
                <a:gd name="connsiteY78" fmla="*/ 3975723 h 6858000"/>
                <a:gd name="connsiteX79" fmla="*/ 871 w 9107210"/>
                <a:gd name="connsiteY79" fmla="*/ 3543362 h 6858000"/>
                <a:gd name="connsiteX80" fmla="*/ 32519 w 9107210"/>
                <a:gd name="connsiteY80" fmla="*/ 3112085 h 6858000"/>
                <a:gd name="connsiteX81" fmla="*/ 108502 w 9107210"/>
                <a:gd name="connsiteY81" fmla="*/ 2686511 h 6858000"/>
                <a:gd name="connsiteX82" fmla="*/ 378239 w 9107210"/>
                <a:gd name="connsiteY82" fmla="*/ 1865955 h 6858000"/>
                <a:gd name="connsiteX83" fmla="*/ 1343701 w 9107210"/>
                <a:gd name="connsiteY83" fmla="*/ 431508 h 6858000"/>
                <a:gd name="connsiteX84" fmla="*/ 1661853 w 9107210"/>
                <a:gd name="connsiteY84" fmla="*/ 13026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9107210" h="6858000">
                  <a:moveTo>
                    <a:pt x="6184722" y="0"/>
                  </a:moveTo>
                  <a:lnTo>
                    <a:pt x="6985680" y="0"/>
                  </a:lnTo>
                  <a:lnTo>
                    <a:pt x="7324323" y="247136"/>
                  </a:lnTo>
                  <a:cubicBezTo>
                    <a:pt x="7437502" y="336500"/>
                    <a:pt x="7547171" y="430254"/>
                    <a:pt x="7652712" y="528495"/>
                  </a:cubicBezTo>
                  <a:cubicBezTo>
                    <a:pt x="7863743" y="724929"/>
                    <a:pt x="8060097" y="937593"/>
                    <a:pt x="8236677" y="1166289"/>
                  </a:cubicBezTo>
                  <a:cubicBezTo>
                    <a:pt x="8413818" y="1394594"/>
                    <a:pt x="8570168" y="1639471"/>
                    <a:pt x="8704298" y="1897038"/>
                  </a:cubicBezTo>
                  <a:cubicBezTo>
                    <a:pt x="8770803" y="2026141"/>
                    <a:pt x="8830836" y="2158786"/>
                    <a:pt x="8885160" y="2294087"/>
                  </a:cubicBezTo>
                  <a:cubicBezTo>
                    <a:pt x="8898360" y="2328071"/>
                    <a:pt x="8912169" y="2361810"/>
                    <a:pt x="8924247" y="2396286"/>
                  </a:cubicBezTo>
                  <a:lnTo>
                    <a:pt x="8960022" y="2499767"/>
                  </a:lnTo>
                  <a:lnTo>
                    <a:pt x="8991720" y="2604671"/>
                  </a:lnTo>
                  <a:cubicBezTo>
                    <a:pt x="9002116" y="2639690"/>
                    <a:pt x="9010474" y="2675346"/>
                    <a:pt x="9019646" y="2710708"/>
                  </a:cubicBezTo>
                  <a:cubicBezTo>
                    <a:pt x="9089055" y="2995079"/>
                    <a:pt x="9113620" y="3289927"/>
                    <a:pt x="9105822" y="3582266"/>
                  </a:cubicBezTo>
                  <a:cubicBezTo>
                    <a:pt x="9101796" y="3728484"/>
                    <a:pt x="9085744" y="3874458"/>
                    <a:pt x="9057716" y="4017873"/>
                  </a:cubicBezTo>
                  <a:cubicBezTo>
                    <a:pt x="9029534" y="4161336"/>
                    <a:pt x="8990497" y="4302046"/>
                    <a:pt x="8945600" y="4439659"/>
                  </a:cubicBezTo>
                  <a:cubicBezTo>
                    <a:pt x="8900857" y="4577566"/>
                    <a:pt x="8852901" y="4711784"/>
                    <a:pt x="8796080" y="4847428"/>
                  </a:cubicBezTo>
                  <a:cubicBezTo>
                    <a:pt x="8767695" y="4915152"/>
                    <a:pt x="8737016" y="4982926"/>
                    <a:pt x="8702056" y="5050108"/>
                  </a:cubicBezTo>
                  <a:cubicBezTo>
                    <a:pt x="8666485" y="5116997"/>
                    <a:pt x="8627347" y="5183687"/>
                    <a:pt x="8581125" y="5247525"/>
                  </a:cubicBezTo>
                  <a:cubicBezTo>
                    <a:pt x="8535565" y="5311660"/>
                    <a:pt x="8483534" y="5373185"/>
                    <a:pt x="8426254" y="5429647"/>
                  </a:cubicBezTo>
                  <a:cubicBezTo>
                    <a:pt x="8397512" y="5457779"/>
                    <a:pt x="8367801" y="5484879"/>
                    <a:pt x="8337174" y="5510552"/>
                  </a:cubicBezTo>
                  <a:cubicBezTo>
                    <a:pt x="8306444" y="5536077"/>
                    <a:pt x="8274899" y="5560029"/>
                    <a:pt x="8243200" y="5582948"/>
                  </a:cubicBezTo>
                  <a:cubicBezTo>
                    <a:pt x="8115543" y="5674574"/>
                    <a:pt x="7986203" y="5743233"/>
                    <a:pt x="7868330" y="5811104"/>
                  </a:cubicBezTo>
                  <a:cubicBezTo>
                    <a:pt x="7749844" y="5878385"/>
                    <a:pt x="7640685" y="5945126"/>
                    <a:pt x="7538916" y="6018899"/>
                  </a:cubicBezTo>
                  <a:cubicBezTo>
                    <a:pt x="7487749" y="6055392"/>
                    <a:pt x="7438777" y="6093950"/>
                    <a:pt x="7391280" y="6134132"/>
                  </a:cubicBezTo>
                  <a:cubicBezTo>
                    <a:pt x="7343427" y="6173921"/>
                    <a:pt x="7297511" y="6215922"/>
                    <a:pt x="7252511" y="6259105"/>
                  </a:cubicBezTo>
                  <a:cubicBezTo>
                    <a:pt x="7229784" y="6280990"/>
                    <a:pt x="7208635" y="6302433"/>
                    <a:pt x="7185601" y="6325894"/>
                  </a:cubicBezTo>
                  <a:lnTo>
                    <a:pt x="7116651" y="6397010"/>
                  </a:lnTo>
                  <a:lnTo>
                    <a:pt x="6978545" y="6541607"/>
                  </a:lnTo>
                  <a:cubicBezTo>
                    <a:pt x="6885693" y="6638397"/>
                    <a:pt x="6789885" y="6734943"/>
                    <a:pt x="6693009" y="6832716"/>
                  </a:cubicBezTo>
                  <a:lnTo>
                    <a:pt x="6667488" y="6858000"/>
                  </a:lnTo>
                  <a:lnTo>
                    <a:pt x="6056793" y="6858000"/>
                  </a:lnTo>
                  <a:lnTo>
                    <a:pt x="6077345" y="6835420"/>
                  </a:lnTo>
                  <a:cubicBezTo>
                    <a:pt x="6121427" y="6785747"/>
                    <a:pt x="6164948" y="6735090"/>
                    <a:pt x="6208519" y="6683989"/>
                  </a:cubicBezTo>
                  <a:lnTo>
                    <a:pt x="6340001" y="6529852"/>
                  </a:lnTo>
                  <a:cubicBezTo>
                    <a:pt x="6428315" y="6426667"/>
                    <a:pt x="6516733" y="6321417"/>
                    <a:pt x="6611419" y="6219317"/>
                  </a:cubicBezTo>
                  <a:cubicBezTo>
                    <a:pt x="6658864" y="6168363"/>
                    <a:pt x="6707584" y="6117950"/>
                    <a:pt x="6757678" y="6068228"/>
                  </a:cubicBezTo>
                  <a:lnTo>
                    <a:pt x="6833713" y="5994061"/>
                  </a:lnTo>
                  <a:cubicBezTo>
                    <a:pt x="6859346" y="5969422"/>
                    <a:pt x="6887579" y="5943404"/>
                    <a:pt x="6915148" y="5918812"/>
                  </a:cubicBezTo>
                  <a:cubicBezTo>
                    <a:pt x="7026295" y="5819219"/>
                    <a:pt x="7148602" y="5729117"/>
                    <a:pt x="7276311" y="5650229"/>
                  </a:cubicBezTo>
                  <a:cubicBezTo>
                    <a:pt x="7403918" y="5571046"/>
                    <a:pt x="7537794" y="5505190"/>
                    <a:pt x="7664942" y="5445681"/>
                  </a:cubicBezTo>
                  <a:cubicBezTo>
                    <a:pt x="7728491" y="5416024"/>
                    <a:pt x="7790410" y="5387449"/>
                    <a:pt x="7848505" y="5358333"/>
                  </a:cubicBezTo>
                  <a:cubicBezTo>
                    <a:pt x="7906805" y="5329315"/>
                    <a:pt x="7961843" y="5300101"/>
                    <a:pt x="8011785" y="5267788"/>
                  </a:cubicBezTo>
                  <a:cubicBezTo>
                    <a:pt x="8112281" y="5203950"/>
                    <a:pt x="8193615" y="5128111"/>
                    <a:pt x="8260273" y="5034370"/>
                  </a:cubicBezTo>
                  <a:cubicBezTo>
                    <a:pt x="8326370" y="4940776"/>
                    <a:pt x="8378657" y="4831640"/>
                    <a:pt x="8417589" y="4714488"/>
                  </a:cubicBezTo>
                  <a:cubicBezTo>
                    <a:pt x="8456372" y="4597485"/>
                    <a:pt x="8481140" y="4471332"/>
                    <a:pt x="8495000" y="4346409"/>
                  </a:cubicBezTo>
                  <a:cubicBezTo>
                    <a:pt x="8508404" y="4221044"/>
                    <a:pt x="8511359" y="4095482"/>
                    <a:pt x="8508556" y="3971101"/>
                  </a:cubicBezTo>
                  <a:cubicBezTo>
                    <a:pt x="8504530" y="3846571"/>
                    <a:pt x="8495663" y="3723222"/>
                    <a:pt x="8483330" y="3600710"/>
                  </a:cubicBezTo>
                  <a:cubicBezTo>
                    <a:pt x="8470793" y="3478148"/>
                    <a:pt x="8451888" y="3356421"/>
                    <a:pt x="8425336" y="3236121"/>
                  </a:cubicBezTo>
                  <a:cubicBezTo>
                    <a:pt x="8399091" y="3115774"/>
                    <a:pt x="8367801" y="2996655"/>
                    <a:pt x="8334575" y="2877977"/>
                  </a:cubicBezTo>
                  <a:cubicBezTo>
                    <a:pt x="8268222" y="2640772"/>
                    <a:pt x="8190100" y="2404057"/>
                    <a:pt x="8087513" y="2174622"/>
                  </a:cubicBezTo>
                  <a:cubicBezTo>
                    <a:pt x="7985081" y="1945237"/>
                    <a:pt x="7863233" y="1721900"/>
                    <a:pt x="7723650" y="1507613"/>
                  </a:cubicBezTo>
                  <a:cubicBezTo>
                    <a:pt x="7653527" y="1400692"/>
                    <a:pt x="7579684" y="1295589"/>
                    <a:pt x="7501815" y="1192947"/>
                  </a:cubicBezTo>
                  <a:cubicBezTo>
                    <a:pt x="7423844" y="1090353"/>
                    <a:pt x="7340778" y="991103"/>
                    <a:pt x="7254399" y="894361"/>
                  </a:cubicBezTo>
                  <a:cubicBezTo>
                    <a:pt x="7082047" y="700485"/>
                    <a:pt x="6893083" y="519052"/>
                    <a:pt x="6689339" y="354046"/>
                  </a:cubicBezTo>
                  <a:cubicBezTo>
                    <a:pt x="6536914" y="229775"/>
                    <a:pt x="6375602" y="115325"/>
                    <a:pt x="6206651" y="12626"/>
                  </a:cubicBezTo>
                  <a:close/>
                  <a:moveTo>
                    <a:pt x="1827105" y="0"/>
                  </a:moveTo>
                  <a:lnTo>
                    <a:pt x="2807607" y="0"/>
                  </a:lnTo>
                  <a:lnTo>
                    <a:pt x="2667958" y="88235"/>
                  </a:lnTo>
                  <a:cubicBezTo>
                    <a:pt x="2560098" y="159777"/>
                    <a:pt x="2455754" y="235690"/>
                    <a:pt x="2354723" y="314947"/>
                  </a:cubicBezTo>
                  <a:cubicBezTo>
                    <a:pt x="2253464" y="394030"/>
                    <a:pt x="2156943" y="478181"/>
                    <a:pt x="2059963" y="561545"/>
                  </a:cubicBezTo>
                  <a:cubicBezTo>
                    <a:pt x="1962831" y="644811"/>
                    <a:pt x="1868297" y="731322"/>
                    <a:pt x="1780798" y="824425"/>
                  </a:cubicBezTo>
                  <a:cubicBezTo>
                    <a:pt x="1429010" y="1195013"/>
                    <a:pt x="1148011" y="1628455"/>
                    <a:pt x="954714" y="2094309"/>
                  </a:cubicBezTo>
                  <a:cubicBezTo>
                    <a:pt x="857938" y="2327186"/>
                    <a:pt x="783229" y="2568326"/>
                    <a:pt x="732676" y="2813646"/>
                  </a:cubicBezTo>
                  <a:cubicBezTo>
                    <a:pt x="707552" y="2936307"/>
                    <a:pt x="688085" y="3059952"/>
                    <a:pt x="673867" y="3183989"/>
                  </a:cubicBezTo>
                  <a:cubicBezTo>
                    <a:pt x="660056" y="3308075"/>
                    <a:pt x="651341" y="3432605"/>
                    <a:pt x="647621" y="3557281"/>
                  </a:cubicBezTo>
                  <a:cubicBezTo>
                    <a:pt x="644411" y="3681958"/>
                    <a:pt x="645329" y="3806733"/>
                    <a:pt x="653381" y="3931214"/>
                  </a:cubicBezTo>
                  <a:cubicBezTo>
                    <a:pt x="659852" y="4055792"/>
                    <a:pt x="672949" y="4179977"/>
                    <a:pt x="690428" y="4303719"/>
                  </a:cubicBezTo>
                  <a:cubicBezTo>
                    <a:pt x="726408" y="4551057"/>
                    <a:pt x="786440" y="4795835"/>
                    <a:pt x="871801" y="5033041"/>
                  </a:cubicBezTo>
                  <a:cubicBezTo>
                    <a:pt x="957007" y="5270247"/>
                    <a:pt x="1065962" y="5500322"/>
                    <a:pt x="1197749" y="5718494"/>
                  </a:cubicBezTo>
                  <a:cubicBezTo>
                    <a:pt x="1263846" y="5827433"/>
                    <a:pt x="1334937" y="5933813"/>
                    <a:pt x="1411480" y="6036703"/>
                  </a:cubicBezTo>
                  <a:cubicBezTo>
                    <a:pt x="1449548" y="6088295"/>
                    <a:pt x="1489451" y="6138609"/>
                    <a:pt x="1530170" y="6188430"/>
                  </a:cubicBezTo>
                  <a:cubicBezTo>
                    <a:pt x="1571447" y="6238055"/>
                    <a:pt x="1613644" y="6287336"/>
                    <a:pt x="1657165" y="6335385"/>
                  </a:cubicBezTo>
                  <a:cubicBezTo>
                    <a:pt x="1744079" y="6431708"/>
                    <a:pt x="1835644" y="6524282"/>
                    <a:pt x="1931343" y="6612896"/>
                  </a:cubicBezTo>
                  <a:lnTo>
                    <a:pt x="2220133" y="6858000"/>
                  </a:lnTo>
                  <a:lnTo>
                    <a:pt x="1539862" y="6858000"/>
                  </a:lnTo>
                  <a:lnTo>
                    <a:pt x="1307111" y="6648873"/>
                  </a:lnTo>
                  <a:cubicBezTo>
                    <a:pt x="1101839" y="6448063"/>
                    <a:pt x="913180" y="6225465"/>
                    <a:pt x="750258" y="5987570"/>
                  </a:cubicBezTo>
                  <a:cubicBezTo>
                    <a:pt x="587232" y="5749281"/>
                    <a:pt x="448261" y="5494813"/>
                    <a:pt x="335382" y="5229279"/>
                  </a:cubicBezTo>
                  <a:cubicBezTo>
                    <a:pt x="222298" y="4963793"/>
                    <a:pt x="137040" y="4686652"/>
                    <a:pt x="79351" y="4403854"/>
                  </a:cubicBezTo>
                  <a:cubicBezTo>
                    <a:pt x="50150" y="4262456"/>
                    <a:pt x="29767" y="4119385"/>
                    <a:pt x="16007" y="3975723"/>
                  </a:cubicBezTo>
                  <a:cubicBezTo>
                    <a:pt x="3930" y="3831964"/>
                    <a:pt x="-2441" y="3687614"/>
                    <a:pt x="871" y="3543362"/>
                  </a:cubicBezTo>
                  <a:cubicBezTo>
                    <a:pt x="3522" y="3399160"/>
                    <a:pt x="14172" y="3255105"/>
                    <a:pt x="32519" y="3112085"/>
                  </a:cubicBezTo>
                  <a:cubicBezTo>
                    <a:pt x="50508" y="2969014"/>
                    <a:pt x="76090" y="2826925"/>
                    <a:pt x="108502" y="2686511"/>
                  </a:cubicBezTo>
                  <a:cubicBezTo>
                    <a:pt x="173019" y="2405533"/>
                    <a:pt x="263474" y="2130703"/>
                    <a:pt x="378239" y="1865955"/>
                  </a:cubicBezTo>
                  <a:cubicBezTo>
                    <a:pt x="607922" y="1336607"/>
                    <a:pt x="935706" y="848228"/>
                    <a:pt x="1343701" y="431508"/>
                  </a:cubicBezTo>
                  <a:cubicBezTo>
                    <a:pt x="1446133" y="327783"/>
                    <a:pt x="1550910" y="225926"/>
                    <a:pt x="1661853" y="1302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F8C44827-3D81-4FF9-B4A5-5650D1B20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18434" y="36937"/>
              <a:ext cx="9747620" cy="6858000"/>
            </a:xfrm>
            <a:custGeom>
              <a:avLst/>
              <a:gdLst>
                <a:gd name="connsiteX0" fmla="*/ 7235453 w 9747620"/>
                <a:gd name="connsiteY0" fmla="*/ 0 h 6858000"/>
                <a:gd name="connsiteX1" fmla="*/ 7548130 w 9747620"/>
                <a:gd name="connsiteY1" fmla="*/ 0 h 6858000"/>
                <a:gd name="connsiteX2" fmla="*/ 7710334 w 9747620"/>
                <a:gd name="connsiteY2" fmla="*/ 111973 h 6858000"/>
                <a:gd name="connsiteX3" fmla="*/ 7889188 w 9747620"/>
                <a:gd name="connsiteY3" fmla="*/ 251542 h 6858000"/>
                <a:gd name="connsiteX4" fmla="*/ 8061828 w 9747620"/>
                <a:gd name="connsiteY4" fmla="*/ 398586 h 6858000"/>
                <a:gd name="connsiteX5" fmla="*/ 8145637 w 9747620"/>
                <a:gd name="connsiteY5" fmla="*/ 474218 h 6858000"/>
                <a:gd name="connsiteX6" fmla="*/ 8187242 w 9747620"/>
                <a:gd name="connsiteY6" fmla="*/ 512753 h 6858000"/>
                <a:gd name="connsiteX7" fmla="*/ 8228402 w 9747620"/>
                <a:gd name="connsiteY7" fmla="*/ 551575 h 6858000"/>
                <a:gd name="connsiteX8" fmla="*/ 8389211 w 9747620"/>
                <a:gd name="connsiteY8" fmla="*/ 710937 h 6858000"/>
                <a:gd name="connsiteX9" fmla="*/ 8467206 w 9747620"/>
                <a:gd name="connsiteY9" fmla="*/ 793088 h 6858000"/>
                <a:gd name="connsiteX10" fmla="*/ 8486791 w 9747620"/>
                <a:gd name="connsiteY10" fmla="*/ 814223 h 6858000"/>
                <a:gd name="connsiteX11" fmla="*/ 8505979 w 9747620"/>
                <a:gd name="connsiteY11" fmla="*/ 835409 h 6858000"/>
                <a:gd name="connsiteX12" fmla="*/ 8543509 w 9747620"/>
                <a:gd name="connsiteY12" fmla="*/ 877346 h 6858000"/>
                <a:gd name="connsiteX13" fmla="*/ 8690549 w 9747620"/>
                <a:gd name="connsiteY13" fmla="*/ 1048978 h 6858000"/>
                <a:gd name="connsiteX14" fmla="*/ 8761732 w 9747620"/>
                <a:gd name="connsiteY14" fmla="*/ 1137502 h 6858000"/>
                <a:gd name="connsiteX15" fmla="*/ 8796379 w 9747620"/>
                <a:gd name="connsiteY15" fmla="*/ 1182077 h 6858000"/>
                <a:gd name="connsiteX16" fmla="*/ 8830678 w 9747620"/>
                <a:gd name="connsiteY16" fmla="*/ 1226986 h 6858000"/>
                <a:gd name="connsiteX17" fmla="*/ 8963353 w 9747620"/>
                <a:gd name="connsiteY17" fmla="*/ 1410936 h 6858000"/>
                <a:gd name="connsiteX18" fmla="*/ 9026483 w 9747620"/>
                <a:gd name="connsiteY18" fmla="*/ 1505499 h 6858000"/>
                <a:gd name="connsiteX19" fmla="*/ 9057004 w 9747620"/>
                <a:gd name="connsiteY19" fmla="*/ 1552613 h 6858000"/>
                <a:gd name="connsiteX20" fmla="*/ 9087278 w 9747620"/>
                <a:gd name="connsiteY20" fmla="*/ 1600542 h 6858000"/>
                <a:gd name="connsiteX21" fmla="*/ 9202851 w 9747620"/>
                <a:gd name="connsiteY21" fmla="*/ 1795515 h 6858000"/>
                <a:gd name="connsiteX22" fmla="*/ 9257332 w 9747620"/>
                <a:gd name="connsiteY22" fmla="*/ 1894920 h 6858000"/>
                <a:gd name="connsiteX23" fmla="*/ 9283778 w 9747620"/>
                <a:gd name="connsiteY23" fmla="*/ 1945436 h 6858000"/>
                <a:gd name="connsiteX24" fmla="*/ 9309428 w 9747620"/>
                <a:gd name="connsiteY24" fmla="*/ 1996193 h 6858000"/>
                <a:gd name="connsiteX25" fmla="*/ 9405714 w 9747620"/>
                <a:gd name="connsiteY25" fmla="*/ 2202191 h 6858000"/>
                <a:gd name="connsiteX26" fmla="*/ 9566524 w 9747620"/>
                <a:gd name="connsiteY26" fmla="*/ 2627653 h 6858000"/>
                <a:gd name="connsiteX27" fmla="*/ 9583573 w 9747620"/>
                <a:gd name="connsiteY27" fmla="*/ 2682195 h 6858000"/>
                <a:gd name="connsiteX28" fmla="*/ 9591974 w 9747620"/>
                <a:gd name="connsiteY28" fmla="*/ 2709707 h 6858000"/>
                <a:gd name="connsiteX29" fmla="*/ 9600027 w 9747620"/>
                <a:gd name="connsiteY29" fmla="*/ 2737650 h 6858000"/>
                <a:gd name="connsiteX30" fmla="*/ 9629803 w 9747620"/>
                <a:gd name="connsiteY30" fmla="*/ 2847694 h 6858000"/>
                <a:gd name="connsiteX31" fmla="*/ 9679909 w 9747620"/>
                <a:gd name="connsiteY31" fmla="*/ 3070131 h 6858000"/>
                <a:gd name="connsiteX32" fmla="*/ 9690498 w 9747620"/>
                <a:gd name="connsiteY32" fmla="*/ 3126159 h 6858000"/>
                <a:gd name="connsiteX33" fmla="*/ 9700390 w 9747620"/>
                <a:gd name="connsiteY33" fmla="*/ 3181805 h 6858000"/>
                <a:gd name="connsiteX34" fmla="*/ 9709685 w 9747620"/>
                <a:gd name="connsiteY34" fmla="*/ 3243392 h 6858000"/>
                <a:gd name="connsiteX35" fmla="*/ 9713016 w 9747620"/>
                <a:gd name="connsiteY35" fmla="*/ 3267597 h 6858000"/>
                <a:gd name="connsiteX36" fmla="*/ 9716844 w 9747620"/>
                <a:gd name="connsiteY36" fmla="*/ 3294437 h 6858000"/>
                <a:gd name="connsiteX37" fmla="*/ 9720820 w 9747620"/>
                <a:gd name="connsiteY37" fmla="*/ 3324488 h 6858000"/>
                <a:gd name="connsiteX38" fmla="*/ 9722709 w 9747620"/>
                <a:gd name="connsiteY38" fmla="*/ 3340737 h 6858000"/>
                <a:gd name="connsiteX39" fmla="*/ 9724301 w 9747620"/>
                <a:gd name="connsiteY39" fmla="*/ 3356361 h 6858000"/>
                <a:gd name="connsiteX40" fmla="*/ 9730166 w 9747620"/>
                <a:gd name="connsiteY40" fmla="*/ 3412197 h 6858000"/>
                <a:gd name="connsiteX41" fmla="*/ 9735783 w 9747620"/>
                <a:gd name="connsiteY41" fmla="*/ 3468083 h 6858000"/>
                <a:gd name="connsiteX42" fmla="*/ 9739760 w 9747620"/>
                <a:gd name="connsiteY42" fmla="*/ 3524399 h 6858000"/>
                <a:gd name="connsiteX43" fmla="*/ 9741748 w 9747620"/>
                <a:gd name="connsiteY43" fmla="*/ 3552580 h 6858000"/>
                <a:gd name="connsiteX44" fmla="*/ 9742742 w 9747620"/>
                <a:gd name="connsiteY44" fmla="*/ 3566672 h 6858000"/>
                <a:gd name="connsiteX45" fmla="*/ 9743488 w 9747620"/>
                <a:gd name="connsiteY45" fmla="*/ 3581865 h 6858000"/>
                <a:gd name="connsiteX46" fmla="*/ 9744731 w 9747620"/>
                <a:gd name="connsiteY46" fmla="*/ 3611341 h 6858000"/>
                <a:gd name="connsiteX47" fmla="*/ 9745725 w 9747620"/>
                <a:gd name="connsiteY47" fmla="*/ 3639715 h 6858000"/>
                <a:gd name="connsiteX48" fmla="*/ 9747613 w 9747620"/>
                <a:gd name="connsiteY48" fmla="*/ 3753786 h 6858000"/>
                <a:gd name="connsiteX49" fmla="*/ 9740405 w 9747620"/>
                <a:gd name="connsiteY49" fmla="*/ 3984609 h 6858000"/>
                <a:gd name="connsiteX50" fmla="*/ 9736329 w 9747620"/>
                <a:gd name="connsiteY50" fmla="*/ 4038434 h 6858000"/>
                <a:gd name="connsiteX51" fmla="*/ 9731408 w 9747620"/>
                <a:gd name="connsiteY51" fmla="*/ 4099446 h 6858000"/>
                <a:gd name="connsiteX52" fmla="*/ 9717987 w 9747620"/>
                <a:gd name="connsiteY52" fmla="*/ 4213325 h 6858000"/>
                <a:gd name="connsiteX53" fmla="*/ 9716297 w 9747620"/>
                <a:gd name="connsiteY53" fmla="*/ 4227129 h 6858000"/>
                <a:gd name="connsiteX54" fmla="*/ 9714110 w 9747620"/>
                <a:gd name="connsiteY54" fmla="*/ 4240981 h 6858000"/>
                <a:gd name="connsiteX55" fmla="*/ 9709785 w 9747620"/>
                <a:gd name="connsiteY55" fmla="*/ 4268731 h 6858000"/>
                <a:gd name="connsiteX56" fmla="*/ 9701086 w 9747620"/>
                <a:gd name="connsiteY56" fmla="*/ 4324185 h 6858000"/>
                <a:gd name="connsiteX57" fmla="*/ 9698699 w 9747620"/>
                <a:gd name="connsiteY57" fmla="*/ 4338994 h 6858000"/>
                <a:gd name="connsiteX58" fmla="*/ 9695966 w 9747620"/>
                <a:gd name="connsiteY58" fmla="*/ 4355050 h 6858000"/>
                <a:gd name="connsiteX59" fmla="*/ 9690299 w 9747620"/>
                <a:gd name="connsiteY59" fmla="*/ 4385054 h 6858000"/>
                <a:gd name="connsiteX60" fmla="*/ 9679909 w 9747620"/>
                <a:gd name="connsiteY60" fmla="*/ 4437919 h 6858000"/>
                <a:gd name="connsiteX61" fmla="*/ 9673647 w 9747620"/>
                <a:gd name="connsiteY61" fmla="*/ 4468162 h 6858000"/>
                <a:gd name="connsiteX62" fmla="*/ 9667532 w 9747620"/>
                <a:gd name="connsiteY62" fmla="*/ 4496296 h 6858000"/>
                <a:gd name="connsiteX63" fmla="*/ 9654658 w 9747620"/>
                <a:gd name="connsiteY63" fmla="*/ 4552277 h 6858000"/>
                <a:gd name="connsiteX64" fmla="*/ 9625876 w 9747620"/>
                <a:gd name="connsiteY64" fmla="*/ 4664478 h 6858000"/>
                <a:gd name="connsiteX65" fmla="*/ 9552803 w 9747620"/>
                <a:gd name="connsiteY65" fmla="*/ 4888737 h 6858000"/>
                <a:gd name="connsiteX66" fmla="*/ 9452639 w 9747620"/>
                <a:gd name="connsiteY66" fmla="*/ 5110934 h 6858000"/>
                <a:gd name="connsiteX67" fmla="*/ 9388017 w 9747620"/>
                <a:gd name="connsiteY67" fmla="*/ 5220020 h 6858000"/>
                <a:gd name="connsiteX68" fmla="*/ 9370073 w 9747620"/>
                <a:gd name="connsiteY68" fmla="*/ 5246811 h 6858000"/>
                <a:gd name="connsiteX69" fmla="*/ 9360926 w 9747620"/>
                <a:gd name="connsiteY69" fmla="*/ 5260040 h 6858000"/>
                <a:gd name="connsiteX70" fmla="*/ 9351829 w 9747620"/>
                <a:gd name="connsiteY70" fmla="*/ 5272646 h 6858000"/>
                <a:gd name="connsiteX71" fmla="*/ 9313305 w 9747620"/>
                <a:gd name="connsiteY71" fmla="*/ 5323881 h 6858000"/>
                <a:gd name="connsiteX72" fmla="*/ 9130375 w 9747620"/>
                <a:gd name="connsiteY72" fmla="*/ 5510802 h 6858000"/>
                <a:gd name="connsiteX73" fmla="*/ 9028422 w 9747620"/>
                <a:gd name="connsiteY73" fmla="*/ 5588878 h 6858000"/>
                <a:gd name="connsiteX74" fmla="*/ 9002424 w 9747620"/>
                <a:gd name="connsiteY74" fmla="*/ 5606707 h 6858000"/>
                <a:gd name="connsiteX75" fmla="*/ 8976525 w 9747620"/>
                <a:gd name="connsiteY75" fmla="*/ 5623866 h 6858000"/>
                <a:gd name="connsiteX76" fmla="*/ 8924181 w 9747620"/>
                <a:gd name="connsiteY76" fmla="*/ 5656793 h 6858000"/>
                <a:gd name="connsiteX77" fmla="*/ 8717291 w 9747620"/>
                <a:gd name="connsiteY77" fmla="*/ 5771582 h 6858000"/>
                <a:gd name="connsiteX78" fmla="*/ 8617129 w 9747620"/>
                <a:gd name="connsiteY78" fmla="*/ 5823105 h 6858000"/>
                <a:gd name="connsiteX79" fmla="*/ 8518207 w 9747620"/>
                <a:gd name="connsiteY79" fmla="*/ 5873671 h 6858000"/>
                <a:gd name="connsiteX80" fmla="*/ 8150558 w 9747620"/>
                <a:gd name="connsiteY80" fmla="*/ 6086761 h 6858000"/>
                <a:gd name="connsiteX81" fmla="*/ 7979410 w 9747620"/>
                <a:gd name="connsiteY81" fmla="*/ 6207158 h 6858000"/>
                <a:gd name="connsiteX82" fmla="*/ 7938300 w 9747620"/>
                <a:gd name="connsiteY82" fmla="*/ 6238887 h 6858000"/>
                <a:gd name="connsiteX83" fmla="*/ 7897936 w 9747620"/>
                <a:gd name="connsiteY83" fmla="*/ 6271286 h 6858000"/>
                <a:gd name="connsiteX84" fmla="*/ 7858367 w 9747620"/>
                <a:gd name="connsiteY84" fmla="*/ 6304357 h 6858000"/>
                <a:gd name="connsiteX85" fmla="*/ 7819048 w 9747620"/>
                <a:gd name="connsiteY85" fmla="*/ 6338770 h 6858000"/>
                <a:gd name="connsiteX86" fmla="*/ 7778882 w 9747620"/>
                <a:gd name="connsiteY86" fmla="*/ 6374477 h 6858000"/>
                <a:gd name="connsiteX87" fmla="*/ 7739563 w 9747620"/>
                <a:gd name="connsiteY87" fmla="*/ 6410328 h 6858000"/>
                <a:gd name="connsiteX88" fmla="*/ 7660824 w 9747620"/>
                <a:gd name="connsiteY88" fmla="*/ 6484138 h 6858000"/>
                <a:gd name="connsiteX89" fmla="*/ 7502302 w 9747620"/>
                <a:gd name="connsiteY89" fmla="*/ 6636360 h 6858000"/>
                <a:gd name="connsiteX90" fmla="*/ 7273394 w 9747620"/>
                <a:gd name="connsiteY90" fmla="*/ 6858000 h 6858000"/>
                <a:gd name="connsiteX91" fmla="*/ 6780690 w 9747620"/>
                <a:gd name="connsiteY91" fmla="*/ 6858000 h 6858000"/>
                <a:gd name="connsiteX92" fmla="*/ 6854939 w 9747620"/>
                <a:gd name="connsiteY92" fmla="*/ 6783597 h 6858000"/>
                <a:gd name="connsiteX93" fmla="*/ 6932087 w 9747620"/>
                <a:gd name="connsiteY93" fmla="*/ 6705809 h 6858000"/>
                <a:gd name="connsiteX94" fmla="*/ 7241130 w 9747620"/>
                <a:gd name="connsiteY94" fmla="*/ 6390965 h 6858000"/>
                <a:gd name="connsiteX95" fmla="*/ 7397564 w 9747620"/>
                <a:gd name="connsiteY95" fmla="*/ 6233087 h 6858000"/>
                <a:gd name="connsiteX96" fmla="*/ 7478142 w 9747620"/>
                <a:gd name="connsiteY96" fmla="*/ 6153670 h 6858000"/>
                <a:gd name="connsiteX97" fmla="*/ 7519600 w 9747620"/>
                <a:gd name="connsiteY97" fmla="*/ 6113937 h 6858000"/>
                <a:gd name="connsiteX98" fmla="*/ 7561207 w 9747620"/>
                <a:gd name="connsiteY98" fmla="*/ 6075067 h 6858000"/>
                <a:gd name="connsiteX99" fmla="*/ 7604204 w 9747620"/>
                <a:gd name="connsiteY99" fmla="*/ 6035526 h 6858000"/>
                <a:gd name="connsiteX100" fmla="*/ 7648644 w 9747620"/>
                <a:gd name="connsiteY100" fmla="*/ 5996416 h 6858000"/>
                <a:gd name="connsiteX101" fmla="*/ 7693830 w 9747620"/>
                <a:gd name="connsiteY101" fmla="*/ 5958264 h 6858000"/>
                <a:gd name="connsiteX102" fmla="*/ 7739662 w 9747620"/>
                <a:gd name="connsiteY102" fmla="*/ 5921073 h 6858000"/>
                <a:gd name="connsiteX103" fmla="*/ 7928458 w 9747620"/>
                <a:gd name="connsiteY103" fmla="*/ 5781025 h 6858000"/>
                <a:gd name="connsiteX104" fmla="*/ 8325882 w 9747620"/>
                <a:gd name="connsiteY104" fmla="*/ 5537450 h 6858000"/>
                <a:gd name="connsiteX105" fmla="*/ 8424555 w 9747620"/>
                <a:gd name="connsiteY105" fmla="*/ 5484106 h 6858000"/>
                <a:gd name="connsiteX106" fmla="*/ 8521737 w 9747620"/>
                <a:gd name="connsiteY106" fmla="*/ 5431289 h 6858000"/>
                <a:gd name="connsiteX107" fmla="*/ 8702677 w 9747620"/>
                <a:gd name="connsiteY107" fmla="*/ 5325942 h 6858000"/>
                <a:gd name="connsiteX108" fmla="*/ 8743986 w 9747620"/>
                <a:gd name="connsiteY108" fmla="*/ 5298717 h 6858000"/>
                <a:gd name="connsiteX109" fmla="*/ 8764167 w 9747620"/>
                <a:gd name="connsiteY109" fmla="*/ 5284723 h 6858000"/>
                <a:gd name="connsiteX110" fmla="*/ 8783704 w 9747620"/>
                <a:gd name="connsiteY110" fmla="*/ 5270679 h 6858000"/>
                <a:gd name="connsiteX111" fmla="*/ 8856776 w 9747620"/>
                <a:gd name="connsiteY111" fmla="*/ 5212399 h 6858000"/>
                <a:gd name="connsiteX112" fmla="*/ 8979856 w 9747620"/>
                <a:gd name="connsiteY112" fmla="*/ 5082081 h 6858000"/>
                <a:gd name="connsiteX113" fmla="*/ 9006699 w 9747620"/>
                <a:gd name="connsiteY113" fmla="*/ 5044984 h 6858000"/>
                <a:gd name="connsiteX114" fmla="*/ 9013509 w 9747620"/>
                <a:gd name="connsiteY114" fmla="*/ 5035254 h 6858000"/>
                <a:gd name="connsiteX115" fmla="*/ 9019773 w 9747620"/>
                <a:gd name="connsiteY115" fmla="*/ 5025812 h 6858000"/>
                <a:gd name="connsiteX116" fmla="*/ 9032050 w 9747620"/>
                <a:gd name="connsiteY116" fmla="*/ 5006833 h 6858000"/>
                <a:gd name="connsiteX117" fmla="*/ 9077733 w 9747620"/>
                <a:gd name="connsiteY117" fmla="*/ 4926839 h 6858000"/>
                <a:gd name="connsiteX118" fmla="*/ 9154285 w 9747620"/>
                <a:gd name="connsiteY118" fmla="*/ 4750223 h 6858000"/>
                <a:gd name="connsiteX119" fmla="*/ 9213936 w 9747620"/>
                <a:gd name="connsiteY119" fmla="*/ 4559945 h 6858000"/>
                <a:gd name="connsiteX120" fmla="*/ 9238592 w 9747620"/>
                <a:gd name="connsiteY120" fmla="*/ 4461357 h 6858000"/>
                <a:gd name="connsiteX121" fmla="*/ 9249776 w 9747620"/>
                <a:gd name="connsiteY121" fmla="*/ 4411319 h 6858000"/>
                <a:gd name="connsiteX122" fmla="*/ 9255046 w 9747620"/>
                <a:gd name="connsiteY122" fmla="*/ 4386299 h 6858000"/>
                <a:gd name="connsiteX123" fmla="*/ 9259718 w 9747620"/>
                <a:gd name="connsiteY123" fmla="*/ 4363342 h 6858000"/>
                <a:gd name="connsiteX124" fmla="*/ 9269959 w 9747620"/>
                <a:gd name="connsiteY124" fmla="*/ 4309566 h 6858000"/>
                <a:gd name="connsiteX125" fmla="*/ 9274233 w 9747620"/>
                <a:gd name="connsiteY125" fmla="*/ 4286176 h 6858000"/>
                <a:gd name="connsiteX126" fmla="*/ 9276022 w 9747620"/>
                <a:gd name="connsiteY126" fmla="*/ 4275489 h 6858000"/>
                <a:gd name="connsiteX127" fmla="*/ 9277861 w 9747620"/>
                <a:gd name="connsiteY127" fmla="*/ 4263506 h 6858000"/>
                <a:gd name="connsiteX128" fmla="*/ 9286014 w 9747620"/>
                <a:gd name="connsiteY128" fmla="*/ 4211696 h 6858000"/>
                <a:gd name="connsiteX129" fmla="*/ 9290092 w 9747620"/>
                <a:gd name="connsiteY129" fmla="*/ 4185767 h 6858000"/>
                <a:gd name="connsiteX130" fmla="*/ 9292128 w 9747620"/>
                <a:gd name="connsiteY130" fmla="*/ 4172826 h 6858000"/>
                <a:gd name="connsiteX131" fmla="*/ 9293720 w 9747620"/>
                <a:gd name="connsiteY131" fmla="*/ 4159693 h 6858000"/>
                <a:gd name="connsiteX132" fmla="*/ 9305650 w 9747620"/>
                <a:gd name="connsiteY132" fmla="*/ 4057941 h 6858000"/>
                <a:gd name="connsiteX133" fmla="*/ 9309378 w 9747620"/>
                <a:gd name="connsiteY133" fmla="*/ 4010779 h 6858000"/>
                <a:gd name="connsiteX134" fmla="*/ 9313454 w 9747620"/>
                <a:gd name="connsiteY134" fmla="*/ 3956428 h 6858000"/>
                <a:gd name="connsiteX135" fmla="*/ 9320811 w 9747620"/>
                <a:gd name="connsiteY135" fmla="*/ 3753546 h 6858000"/>
                <a:gd name="connsiteX136" fmla="*/ 9319617 w 9747620"/>
                <a:gd name="connsiteY136" fmla="*/ 3650643 h 6858000"/>
                <a:gd name="connsiteX137" fmla="*/ 9318176 w 9747620"/>
                <a:gd name="connsiteY137" fmla="*/ 3600030 h 6858000"/>
                <a:gd name="connsiteX138" fmla="*/ 9317778 w 9747620"/>
                <a:gd name="connsiteY138" fmla="*/ 3588096 h 6858000"/>
                <a:gd name="connsiteX139" fmla="*/ 9316983 w 9747620"/>
                <a:gd name="connsiteY139" fmla="*/ 3575107 h 6858000"/>
                <a:gd name="connsiteX140" fmla="*/ 9315443 w 9747620"/>
                <a:gd name="connsiteY140" fmla="*/ 3549130 h 6858000"/>
                <a:gd name="connsiteX141" fmla="*/ 9312311 w 9747620"/>
                <a:gd name="connsiteY141" fmla="*/ 3497176 h 6858000"/>
                <a:gd name="connsiteX142" fmla="*/ 9307587 w 9747620"/>
                <a:gd name="connsiteY142" fmla="*/ 3445029 h 6858000"/>
                <a:gd name="connsiteX143" fmla="*/ 9302618 w 9747620"/>
                <a:gd name="connsiteY143" fmla="*/ 3392835 h 6858000"/>
                <a:gd name="connsiteX144" fmla="*/ 9301574 w 9747620"/>
                <a:gd name="connsiteY144" fmla="*/ 3381476 h 6858000"/>
                <a:gd name="connsiteX145" fmla="*/ 9300430 w 9747620"/>
                <a:gd name="connsiteY145" fmla="*/ 3370740 h 6858000"/>
                <a:gd name="connsiteX146" fmla="*/ 9297547 w 9747620"/>
                <a:gd name="connsiteY146" fmla="*/ 3346966 h 6858000"/>
                <a:gd name="connsiteX147" fmla="*/ 9294017 w 9747620"/>
                <a:gd name="connsiteY147" fmla="*/ 3320030 h 6858000"/>
                <a:gd name="connsiteX148" fmla="*/ 9290439 w 9747620"/>
                <a:gd name="connsiteY148" fmla="*/ 3290410 h 6858000"/>
                <a:gd name="connsiteX149" fmla="*/ 9284275 w 9747620"/>
                <a:gd name="connsiteY149" fmla="*/ 3244544 h 6858000"/>
                <a:gd name="connsiteX150" fmla="*/ 9275974 w 9747620"/>
                <a:gd name="connsiteY150" fmla="*/ 3193116 h 6858000"/>
                <a:gd name="connsiteX151" fmla="*/ 9267224 w 9747620"/>
                <a:gd name="connsiteY151" fmla="*/ 3142264 h 6858000"/>
                <a:gd name="connsiteX152" fmla="*/ 9225320 w 9747620"/>
                <a:gd name="connsiteY152" fmla="*/ 2939909 h 6858000"/>
                <a:gd name="connsiteX153" fmla="*/ 9200466 w 9747620"/>
                <a:gd name="connsiteY153" fmla="*/ 2839449 h 6858000"/>
                <a:gd name="connsiteX154" fmla="*/ 9193953 w 9747620"/>
                <a:gd name="connsiteY154" fmla="*/ 2814958 h 6858000"/>
                <a:gd name="connsiteX155" fmla="*/ 9186993 w 9747620"/>
                <a:gd name="connsiteY155" fmla="*/ 2790276 h 6858000"/>
                <a:gd name="connsiteX156" fmla="*/ 9172628 w 9747620"/>
                <a:gd name="connsiteY156" fmla="*/ 2740621 h 6858000"/>
                <a:gd name="connsiteX157" fmla="*/ 9035082 w 9747620"/>
                <a:gd name="connsiteY157" fmla="*/ 2347463 h 6858000"/>
                <a:gd name="connsiteX158" fmla="*/ 8952118 w 9747620"/>
                <a:gd name="connsiteY158" fmla="*/ 2155413 h 6858000"/>
                <a:gd name="connsiteX159" fmla="*/ 8929948 w 9747620"/>
                <a:gd name="connsiteY159" fmla="*/ 2107915 h 6858000"/>
                <a:gd name="connsiteX160" fmla="*/ 8907429 w 9747620"/>
                <a:gd name="connsiteY160" fmla="*/ 2060753 h 6858000"/>
                <a:gd name="connsiteX161" fmla="*/ 8860404 w 9747620"/>
                <a:gd name="connsiteY161" fmla="*/ 1966478 h 6858000"/>
                <a:gd name="connsiteX162" fmla="*/ 8760788 w 9747620"/>
                <a:gd name="connsiteY162" fmla="*/ 1780274 h 6858000"/>
                <a:gd name="connsiteX163" fmla="*/ 8734740 w 9747620"/>
                <a:gd name="connsiteY163" fmla="*/ 1734311 h 6858000"/>
                <a:gd name="connsiteX164" fmla="*/ 8708046 w 9747620"/>
                <a:gd name="connsiteY164" fmla="*/ 1687963 h 6858000"/>
                <a:gd name="connsiteX165" fmla="*/ 8654062 w 9747620"/>
                <a:gd name="connsiteY165" fmla="*/ 1597234 h 6858000"/>
                <a:gd name="connsiteX166" fmla="*/ 8540278 w 9747620"/>
                <a:gd name="connsiteY166" fmla="*/ 1418077 h 6858000"/>
                <a:gd name="connsiteX167" fmla="*/ 8510701 w 9747620"/>
                <a:gd name="connsiteY167" fmla="*/ 1373695 h 6858000"/>
                <a:gd name="connsiteX168" fmla="*/ 8480676 w 9747620"/>
                <a:gd name="connsiteY168" fmla="*/ 1329457 h 6858000"/>
                <a:gd name="connsiteX169" fmla="*/ 8419782 w 9747620"/>
                <a:gd name="connsiteY169" fmla="*/ 1242275 h 6858000"/>
                <a:gd name="connsiteX170" fmla="*/ 8292478 w 9747620"/>
                <a:gd name="connsiteY170" fmla="*/ 1069875 h 6858000"/>
                <a:gd name="connsiteX171" fmla="*/ 8259620 w 9747620"/>
                <a:gd name="connsiteY171" fmla="*/ 1027123 h 6858000"/>
                <a:gd name="connsiteX172" fmla="*/ 8243416 w 9747620"/>
                <a:gd name="connsiteY172" fmla="*/ 1006130 h 6858000"/>
                <a:gd name="connsiteX173" fmla="*/ 8227110 w 9747620"/>
                <a:gd name="connsiteY173" fmla="*/ 985473 h 6858000"/>
                <a:gd name="connsiteX174" fmla="*/ 8159604 w 9747620"/>
                <a:gd name="connsiteY174" fmla="*/ 902029 h 6858000"/>
                <a:gd name="connsiteX175" fmla="*/ 8020022 w 9747620"/>
                <a:gd name="connsiteY175" fmla="*/ 738209 h 6858000"/>
                <a:gd name="connsiteX176" fmla="*/ 7984182 w 9747620"/>
                <a:gd name="connsiteY176" fmla="*/ 697901 h 6858000"/>
                <a:gd name="connsiteX177" fmla="*/ 7948043 w 9747620"/>
                <a:gd name="connsiteY177" fmla="*/ 657976 h 6858000"/>
                <a:gd name="connsiteX178" fmla="*/ 7874324 w 9747620"/>
                <a:gd name="connsiteY178" fmla="*/ 578607 h 6858000"/>
                <a:gd name="connsiteX179" fmla="*/ 7723308 w 9747620"/>
                <a:gd name="connsiteY179" fmla="*/ 424085 h 6858000"/>
                <a:gd name="connsiteX180" fmla="*/ 7565532 w 9747620"/>
                <a:gd name="connsiteY180" fmla="*/ 275602 h 6858000"/>
                <a:gd name="connsiteX181" fmla="*/ 1832515 w 9747620"/>
                <a:gd name="connsiteY181" fmla="*/ 0 h 6858000"/>
                <a:gd name="connsiteX182" fmla="*/ 2158449 w 9747620"/>
                <a:gd name="connsiteY182" fmla="*/ 0 h 6858000"/>
                <a:gd name="connsiteX183" fmla="*/ 2108797 w 9747620"/>
                <a:gd name="connsiteY183" fmla="*/ 37845 h 6858000"/>
                <a:gd name="connsiteX184" fmla="*/ 1942830 w 9747620"/>
                <a:gd name="connsiteY184" fmla="*/ 177587 h 6858000"/>
                <a:gd name="connsiteX185" fmla="*/ 1633191 w 9747620"/>
                <a:gd name="connsiteY185" fmla="*/ 477909 h 6858000"/>
                <a:gd name="connsiteX186" fmla="*/ 702686 w 9747620"/>
                <a:gd name="connsiteY186" fmla="*/ 1889935 h 6858000"/>
                <a:gd name="connsiteX187" fmla="*/ 551769 w 9747620"/>
                <a:gd name="connsiteY187" fmla="*/ 2281416 h 6858000"/>
                <a:gd name="connsiteX188" fmla="*/ 438383 w 9747620"/>
                <a:gd name="connsiteY188" fmla="*/ 2682772 h 6858000"/>
                <a:gd name="connsiteX189" fmla="*/ 397124 w 9747620"/>
                <a:gd name="connsiteY189" fmla="*/ 2887044 h 6858000"/>
                <a:gd name="connsiteX190" fmla="*/ 365658 w 9747620"/>
                <a:gd name="connsiteY190" fmla="*/ 3093424 h 6858000"/>
                <a:gd name="connsiteX191" fmla="*/ 332105 w 9747620"/>
                <a:gd name="connsiteY191" fmla="*/ 3509828 h 6858000"/>
                <a:gd name="connsiteX192" fmla="*/ 383653 w 9747620"/>
                <a:gd name="connsiteY192" fmla="*/ 4346327 h 6858000"/>
                <a:gd name="connsiteX193" fmla="*/ 422327 w 9747620"/>
                <a:gd name="connsiteY193" fmla="*/ 4552900 h 6858000"/>
                <a:gd name="connsiteX194" fmla="*/ 472184 w 9747620"/>
                <a:gd name="connsiteY194" fmla="*/ 4757939 h 6858000"/>
                <a:gd name="connsiteX195" fmla="*/ 533078 w 9747620"/>
                <a:gd name="connsiteY195" fmla="*/ 4960916 h 6858000"/>
                <a:gd name="connsiteX196" fmla="*/ 604710 w 9747620"/>
                <a:gd name="connsiteY196" fmla="*/ 5160875 h 6858000"/>
                <a:gd name="connsiteX197" fmla="*/ 996766 w 9747620"/>
                <a:gd name="connsiteY197" fmla="*/ 5920640 h 6858000"/>
                <a:gd name="connsiteX198" fmla="*/ 1549183 w 9747620"/>
                <a:gd name="connsiteY198" fmla="*/ 6586417 h 6858000"/>
                <a:gd name="connsiteX199" fmla="*/ 1709890 w 9747620"/>
                <a:gd name="connsiteY199" fmla="*/ 6734063 h 6858000"/>
                <a:gd name="connsiteX200" fmla="*/ 1859761 w 9747620"/>
                <a:gd name="connsiteY200" fmla="*/ 6858000 h 6858000"/>
                <a:gd name="connsiteX201" fmla="*/ 1671798 w 9747620"/>
                <a:gd name="connsiteY201" fmla="*/ 6858000 h 6858000"/>
                <a:gd name="connsiteX202" fmla="*/ 1628044 w 9747620"/>
                <a:gd name="connsiteY202" fmla="*/ 6822717 h 6858000"/>
                <a:gd name="connsiteX203" fmla="*/ 1459756 w 9747620"/>
                <a:gd name="connsiteY203" fmla="*/ 6674223 h 6858000"/>
                <a:gd name="connsiteX204" fmla="*/ 402543 w 9747620"/>
                <a:gd name="connsiteY204" fmla="*/ 5241588 h 6858000"/>
                <a:gd name="connsiteX205" fmla="*/ 311923 w 9747620"/>
                <a:gd name="connsiteY205" fmla="*/ 5036741 h 6858000"/>
                <a:gd name="connsiteX206" fmla="*/ 232140 w 9747620"/>
                <a:gd name="connsiteY206" fmla="*/ 4827483 h 6858000"/>
                <a:gd name="connsiteX207" fmla="*/ 163392 w 9747620"/>
                <a:gd name="connsiteY207" fmla="*/ 4613913 h 6858000"/>
                <a:gd name="connsiteX208" fmla="*/ 106823 w 9747620"/>
                <a:gd name="connsiteY208" fmla="*/ 4396365 h 6858000"/>
                <a:gd name="connsiteX209" fmla="*/ 29326 w 9747620"/>
                <a:gd name="connsiteY209" fmla="*/ 3954702 h 6858000"/>
                <a:gd name="connsiteX210" fmla="*/ 8647 w 9747620"/>
                <a:gd name="connsiteY210" fmla="*/ 3730971 h 6858000"/>
                <a:gd name="connsiteX211" fmla="*/ 2880 w 9747620"/>
                <a:gd name="connsiteY211" fmla="*/ 3618674 h 6858000"/>
                <a:gd name="connsiteX212" fmla="*/ 296 w 9747620"/>
                <a:gd name="connsiteY212" fmla="*/ 3506425 h 6858000"/>
                <a:gd name="connsiteX213" fmla="*/ 20030 w 9747620"/>
                <a:gd name="connsiteY213" fmla="*/ 3056711 h 6858000"/>
                <a:gd name="connsiteX214" fmla="*/ 48664 w 9747620"/>
                <a:gd name="connsiteY214" fmla="*/ 2832980 h 6858000"/>
                <a:gd name="connsiteX215" fmla="*/ 89922 w 9747620"/>
                <a:gd name="connsiteY215" fmla="*/ 2610639 h 6858000"/>
                <a:gd name="connsiteX216" fmla="*/ 211163 w 9747620"/>
                <a:gd name="connsiteY216" fmla="*/ 2174343 h 6858000"/>
                <a:gd name="connsiteX217" fmla="*/ 379129 w 9747620"/>
                <a:gd name="connsiteY217" fmla="*/ 1754393 h 6858000"/>
                <a:gd name="connsiteX218" fmla="*/ 841424 w 9747620"/>
                <a:gd name="connsiteY218" fmla="*/ 976270 h 6858000"/>
                <a:gd name="connsiteX219" fmla="*/ 1130234 w 9747620"/>
                <a:gd name="connsiteY219" fmla="*/ 625768 h 6858000"/>
                <a:gd name="connsiteX220" fmla="*/ 1452897 w 9747620"/>
                <a:gd name="connsiteY220" fmla="*/ 305748 h 6858000"/>
                <a:gd name="connsiteX221" fmla="*/ 1805682 w 9747620"/>
                <a:gd name="connsiteY221" fmla="*/ 187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Lst>
              <a:rect l="l" t="t" r="r" b="b"/>
              <a:pathLst>
                <a:path w="9747620" h="6858000">
                  <a:moveTo>
                    <a:pt x="7235453" y="0"/>
                  </a:moveTo>
                  <a:lnTo>
                    <a:pt x="7548130" y="0"/>
                  </a:lnTo>
                  <a:lnTo>
                    <a:pt x="7710334" y="111973"/>
                  </a:lnTo>
                  <a:cubicBezTo>
                    <a:pt x="7770781" y="157314"/>
                    <a:pt x="7830282" y="203517"/>
                    <a:pt x="7889188" y="251542"/>
                  </a:cubicBezTo>
                  <a:cubicBezTo>
                    <a:pt x="7947894" y="299470"/>
                    <a:pt x="8005557" y="348453"/>
                    <a:pt x="8061828" y="398586"/>
                  </a:cubicBezTo>
                  <a:cubicBezTo>
                    <a:pt x="8090013" y="423605"/>
                    <a:pt x="8117948" y="448816"/>
                    <a:pt x="8145637" y="474218"/>
                  </a:cubicBezTo>
                  <a:cubicBezTo>
                    <a:pt x="8159506" y="486918"/>
                    <a:pt x="8173375" y="499764"/>
                    <a:pt x="8187242" y="512753"/>
                  </a:cubicBezTo>
                  <a:lnTo>
                    <a:pt x="8228402" y="551575"/>
                  </a:lnTo>
                  <a:cubicBezTo>
                    <a:pt x="8283082" y="603577"/>
                    <a:pt x="8336569" y="656778"/>
                    <a:pt x="8389211" y="710937"/>
                  </a:cubicBezTo>
                  <a:cubicBezTo>
                    <a:pt x="8415458" y="738065"/>
                    <a:pt x="8441455" y="765432"/>
                    <a:pt x="8467206" y="793088"/>
                  </a:cubicBezTo>
                  <a:lnTo>
                    <a:pt x="8486791" y="814223"/>
                  </a:lnTo>
                  <a:lnTo>
                    <a:pt x="8505979" y="835409"/>
                  </a:lnTo>
                  <a:lnTo>
                    <a:pt x="8543509" y="877346"/>
                  </a:lnTo>
                  <a:cubicBezTo>
                    <a:pt x="8593418" y="933423"/>
                    <a:pt x="8642579" y="990601"/>
                    <a:pt x="8690549" y="1048978"/>
                  </a:cubicBezTo>
                  <a:cubicBezTo>
                    <a:pt x="8714558" y="1078168"/>
                    <a:pt x="8738368" y="1107644"/>
                    <a:pt x="8761732" y="1137502"/>
                  </a:cubicBezTo>
                  <a:lnTo>
                    <a:pt x="8796379" y="1182077"/>
                  </a:lnTo>
                  <a:lnTo>
                    <a:pt x="8830678" y="1226986"/>
                  </a:lnTo>
                  <a:cubicBezTo>
                    <a:pt x="8876112" y="1287185"/>
                    <a:pt x="8920304" y="1348532"/>
                    <a:pt x="8963353" y="1410936"/>
                  </a:cubicBezTo>
                  <a:cubicBezTo>
                    <a:pt x="8984727" y="1442137"/>
                    <a:pt x="9005954" y="1473915"/>
                    <a:pt x="9026483" y="1505499"/>
                  </a:cubicBezTo>
                  <a:lnTo>
                    <a:pt x="9057004" y="1552613"/>
                  </a:lnTo>
                  <a:cubicBezTo>
                    <a:pt x="9067245" y="1568525"/>
                    <a:pt x="9077336" y="1584534"/>
                    <a:pt x="9087278" y="1600542"/>
                  </a:cubicBezTo>
                  <a:cubicBezTo>
                    <a:pt x="9127145" y="1664766"/>
                    <a:pt x="9165966" y="1729613"/>
                    <a:pt x="9202851" y="1795515"/>
                  </a:cubicBezTo>
                  <a:cubicBezTo>
                    <a:pt x="9221342" y="1828491"/>
                    <a:pt x="9239437" y="1861417"/>
                    <a:pt x="9257332" y="1894920"/>
                  </a:cubicBezTo>
                  <a:lnTo>
                    <a:pt x="9283778" y="1945436"/>
                  </a:lnTo>
                  <a:lnTo>
                    <a:pt x="9309428" y="1996193"/>
                  </a:lnTo>
                  <a:cubicBezTo>
                    <a:pt x="9343280" y="2064013"/>
                    <a:pt x="9375491" y="2132695"/>
                    <a:pt x="9405714" y="2202191"/>
                  </a:cubicBezTo>
                  <a:cubicBezTo>
                    <a:pt x="9466260" y="2341183"/>
                    <a:pt x="9520493" y="2483053"/>
                    <a:pt x="9566524" y="2627653"/>
                  </a:cubicBezTo>
                  <a:cubicBezTo>
                    <a:pt x="9572289" y="2645675"/>
                    <a:pt x="9578056" y="2663792"/>
                    <a:pt x="9583573" y="2682195"/>
                  </a:cubicBezTo>
                  <a:lnTo>
                    <a:pt x="9591974" y="2709707"/>
                  </a:lnTo>
                  <a:lnTo>
                    <a:pt x="9600027" y="2737650"/>
                  </a:lnTo>
                  <a:cubicBezTo>
                    <a:pt x="9610416" y="2774171"/>
                    <a:pt x="9620358" y="2810884"/>
                    <a:pt x="9629803" y="2847694"/>
                  </a:cubicBezTo>
                  <a:cubicBezTo>
                    <a:pt x="9648692" y="2921312"/>
                    <a:pt x="9665196" y="2995506"/>
                    <a:pt x="9679909" y="3070131"/>
                  </a:cubicBezTo>
                  <a:cubicBezTo>
                    <a:pt x="9683587" y="3088775"/>
                    <a:pt x="9687118" y="3107418"/>
                    <a:pt x="9690498" y="3126159"/>
                  </a:cubicBezTo>
                  <a:lnTo>
                    <a:pt x="9700390" y="3181805"/>
                  </a:lnTo>
                  <a:cubicBezTo>
                    <a:pt x="9703670" y="3201120"/>
                    <a:pt x="9706952" y="3222112"/>
                    <a:pt x="9709685" y="3243392"/>
                  </a:cubicBezTo>
                  <a:lnTo>
                    <a:pt x="9713016" y="3267597"/>
                  </a:lnTo>
                  <a:lnTo>
                    <a:pt x="9716844" y="3294437"/>
                  </a:lnTo>
                  <a:cubicBezTo>
                    <a:pt x="9718186" y="3303926"/>
                    <a:pt x="9719527" y="3313895"/>
                    <a:pt x="9720820" y="3324488"/>
                  </a:cubicBezTo>
                  <a:lnTo>
                    <a:pt x="9722709" y="3340737"/>
                  </a:lnTo>
                  <a:lnTo>
                    <a:pt x="9724301" y="3356361"/>
                  </a:lnTo>
                  <a:lnTo>
                    <a:pt x="9730166" y="3412197"/>
                  </a:lnTo>
                  <a:cubicBezTo>
                    <a:pt x="9732005" y="3430842"/>
                    <a:pt x="9734291" y="3449342"/>
                    <a:pt x="9735783" y="3468083"/>
                  </a:cubicBezTo>
                  <a:lnTo>
                    <a:pt x="9739760" y="3524399"/>
                  </a:lnTo>
                  <a:lnTo>
                    <a:pt x="9741748" y="3552580"/>
                  </a:lnTo>
                  <a:lnTo>
                    <a:pt x="9742742" y="3566672"/>
                  </a:lnTo>
                  <a:lnTo>
                    <a:pt x="9743488" y="3581865"/>
                  </a:lnTo>
                  <a:lnTo>
                    <a:pt x="9744731" y="3611341"/>
                  </a:lnTo>
                  <a:lnTo>
                    <a:pt x="9745725" y="3639715"/>
                  </a:lnTo>
                  <a:cubicBezTo>
                    <a:pt x="9746868" y="3677579"/>
                    <a:pt x="9747514" y="3715587"/>
                    <a:pt x="9747613" y="3753786"/>
                  </a:cubicBezTo>
                  <a:cubicBezTo>
                    <a:pt x="9747763" y="3830232"/>
                    <a:pt x="9745675" y="3906870"/>
                    <a:pt x="9740405" y="3984609"/>
                  </a:cubicBezTo>
                  <a:lnTo>
                    <a:pt x="9736329" y="4038434"/>
                  </a:lnTo>
                  <a:cubicBezTo>
                    <a:pt x="9735087" y="4055976"/>
                    <a:pt x="9733794" y="4076346"/>
                    <a:pt x="9731408" y="4099446"/>
                  </a:cubicBezTo>
                  <a:lnTo>
                    <a:pt x="9717987" y="4213325"/>
                  </a:lnTo>
                  <a:cubicBezTo>
                    <a:pt x="9717441" y="4217926"/>
                    <a:pt x="9716943" y="4222527"/>
                    <a:pt x="9716297" y="4227129"/>
                  </a:cubicBezTo>
                  <a:lnTo>
                    <a:pt x="9714110" y="4240981"/>
                  </a:lnTo>
                  <a:lnTo>
                    <a:pt x="9709785" y="4268731"/>
                  </a:lnTo>
                  <a:lnTo>
                    <a:pt x="9701086" y="4324185"/>
                  </a:lnTo>
                  <a:lnTo>
                    <a:pt x="9698699" y="4338994"/>
                  </a:lnTo>
                  <a:lnTo>
                    <a:pt x="9695966" y="4355050"/>
                  </a:lnTo>
                  <a:cubicBezTo>
                    <a:pt x="9694077" y="4365547"/>
                    <a:pt x="9692188" y="4375516"/>
                    <a:pt x="9690299" y="4385054"/>
                  </a:cubicBezTo>
                  <a:lnTo>
                    <a:pt x="9679909" y="4437919"/>
                  </a:lnTo>
                  <a:cubicBezTo>
                    <a:pt x="9677871" y="4448320"/>
                    <a:pt x="9675735" y="4458097"/>
                    <a:pt x="9673647" y="4468162"/>
                  </a:cubicBezTo>
                  <a:lnTo>
                    <a:pt x="9667532" y="4496296"/>
                  </a:lnTo>
                  <a:cubicBezTo>
                    <a:pt x="9663406" y="4514941"/>
                    <a:pt x="9659081" y="4533585"/>
                    <a:pt x="9654658" y="4552277"/>
                  </a:cubicBezTo>
                  <a:cubicBezTo>
                    <a:pt x="9645760" y="4589613"/>
                    <a:pt x="9636265" y="4627045"/>
                    <a:pt x="9625876" y="4664478"/>
                  </a:cubicBezTo>
                  <a:cubicBezTo>
                    <a:pt x="9605048" y="4739247"/>
                    <a:pt x="9581088" y="4814303"/>
                    <a:pt x="9552803" y="4888737"/>
                  </a:cubicBezTo>
                  <a:cubicBezTo>
                    <a:pt x="9524668" y="4962930"/>
                    <a:pt x="9492109" y="5037459"/>
                    <a:pt x="9452639" y="5110934"/>
                  </a:cubicBezTo>
                  <a:cubicBezTo>
                    <a:pt x="9432905" y="5147695"/>
                    <a:pt x="9411431" y="5184169"/>
                    <a:pt x="9388017" y="5220020"/>
                  </a:cubicBezTo>
                  <a:cubicBezTo>
                    <a:pt x="9382201" y="5228982"/>
                    <a:pt x="9376236" y="5237945"/>
                    <a:pt x="9370073" y="5246811"/>
                  </a:cubicBezTo>
                  <a:lnTo>
                    <a:pt x="9360926" y="5260040"/>
                  </a:lnTo>
                  <a:lnTo>
                    <a:pt x="9351829" y="5272646"/>
                  </a:lnTo>
                  <a:cubicBezTo>
                    <a:pt x="9339700" y="5289468"/>
                    <a:pt x="9327174" y="5306387"/>
                    <a:pt x="9313305" y="5323881"/>
                  </a:cubicBezTo>
                  <a:cubicBezTo>
                    <a:pt x="9258625" y="5393042"/>
                    <a:pt x="9196489" y="5455445"/>
                    <a:pt x="9130375" y="5510802"/>
                  </a:cubicBezTo>
                  <a:cubicBezTo>
                    <a:pt x="9097319" y="5538505"/>
                    <a:pt x="9063268" y="5564530"/>
                    <a:pt x="9028422" y="5588878"/>
                  </a:cubicBezTo>
                  <a:cubicBezTo>
                    <a:pt x="9019723" y="5595109"/>
                    <a:pt x="9011074" y="5600909"/>
                    <a:pt x="9002424" y="5606707"/>
                  </a:cubicBezTo>
                  <a:cubicBezTo>
                    <a:pt x="8993774" y="5612603"/>
                    <a:pt x="8985124" y="5618211"/>
                    <a:pt x="8976525" y="5623866"/>
                  </a:cubicBezTo>
                  <a:cubicBezTo>
                    <a:pt x="8959277" y="5635130"/>
                    <a:pt x="8941629" y="5646201"/>
                    <a:pt x="8924181" y="5656793"/>
                  </a:cubicBezTo>
                  <a:cubicBezTo>
                    <a:pt x="8854291" y="5699259"/>
                    <a:pt x="8784946" y="5736451"/>
                    <a:pt x="8717291" y="5771582"/>
                  </a:cubicBezTo>
                  <a:lnTo>
                    <a:pt x="8617129" y="5823105"/>
                  </a:lnTo>
                  <a:lnTo>
                    <a:pt x="8518207" y="5873671"/>
                  </a:lnTo>
                  <a:cubicBezTo>
                    <a:pt x="8391200" y="5939188"/>
                    <a:pt x="8267922" y="6009788"/>
                    <a:pt x="8150558" y="6086761"/>
                  </a:cubicBezTo>
                  <a:cubicBezTo>
                    <a:pt x="8091901" y="6125248"/>
                    <a:pt x="8034736" y="6165317"/>
                    <a:pt x="7979410" y="6207158"/>
                  </a:cubicBezTo>
                  <a:cubicBezTo>
                    <a:pt x="7965739" y="6217750"/>
                    <a:pt x="7951771" y="6228103"/>
                    <a:pt x="7938300" y="6238887"/>
                  </a:cubicBezTo>
                  <a:lnTo>
                    <a:pt x="7897936" y="6271286"/>
                  </a:lnTo>
                  <a:lnTo>
                    <a:pt x="7858367" y="6304357"/>
                  </a:lnTo>
                  <a:lnTo>
                    <a:pt x="7819048" y="6338770"/>
                  </a:lnTo>
                  <a:cubicBezTo>
                    <a:pt x="7804882" y="6351232"/>
                    <a:pt x="7792105" y="6362591"/>
                    <a:pt x="7778882" y="6374477"/>
                  </a:cubicBezTo>
                  <a:lnTo>
                    <a:pt x="7739563" y="6410328"/>
                  </a:lnTo>
                  <a:cubicBezTo>
                    <a:pt x="7713366" y="6434485"/>
                    <a:pt x="7687168" y="6459120"/>
                    <a:pt x="7660824" y="6484138"/>
                  </a:cubicBezTo>
                  <a:lnTo>
                    <a:pt x="7502302" y="6636360"/>
                  </a:lnTo>
                  <a:lnTo>
                    <a:pt x="7273394" y="6858000"/>
                  </a:lnTo>
                  <a:lnTo>
                    <a:pt x="6780690" y="6858000"/>
                  </a:lnTo>
                  <a:lnTo>
                    <a:pt x="6854939" y="6783597"/>
                  </a:lnTo>
                  <a:cubicBezTo>
                    <a:pt x="6880688" y="6757810"/>
                    <a:pt x="6906338" y="6732265"/>
                    <a:pt x="6932087" y="6705809"/>
                  </a:cubicBezTo>
                  <a:lnTo>
                    <a:pt x="7241130" y="6390965"/>
                  </a:lnTo>
                  <a:lnTo>
                    <a:pt x="7397564" y="6233087"/>
                  </a:lnTo>
                  <a:cubicBezTo>
                    <a:pt x="7424009" y="6206679"/>
                    <a:pt x="7450802" y="6180175"/>
                    <a:pt x="7478142" y="6153670"/>
                  </a:cubicBezTo>
                  <a:lnTo>
                    <a:pt x="7519600" y="6113937"/>
                  </a:lnTo>
                  <a:cubicBezTo>
                    <a:pt x="7533469" y="6100805"/>
                    <a:pt x="7547934" y="6087288"/>
                    <a:pt x="7561207" y="6075067"/>
                  </a:cubicBezTo>
                  <a:lnTo>
                    <a:pt x="7604204" y="6035526"/>
                  </a:lnTo>
                  <a:lnTo>
                    <a:pt x="7648644" y="5996416"/>
                  </a:lnTo>
                  <a:cubicBezTo>
                    <a:pt x="7663608" y="5983570"/>
                    <a:pt x="7678768" y="5971013"/>
                    <a:pt x="7693830" y="5958264"/>
                  </a:cubicBezTo>
                  <a:cubicBezTo>
                    <a:pt x="7708942" y="5945611"/>
                    <a:pt x="7724352" y="5933485"/>
                    <a:pt x="7739662" y="5921073"/>
                  </a:cubicBezTo>
                  <a:cubicBezTo>
                    <a:pt x="7801154" y="5872088"/>
                    <a:pt x="7864234" y="5825502"/>
                    <a:pt x="7928458" y="5781025"/>
                  </a:cubicBezTo>
                  <a:cubicBezTo>
                    <a:pt x="8057005" y="5692164"/>
                    <a:pt x="8190077" y="5611500"/>
                    <a:pt x="8325882" y="5537450"/>
                  </a:cubicBezTo>
                  <a:lnTo>
                    <a:pt x="8424555" y="5484106"/>
                  </a:lnTo>
                  <a:lnTo>
                    <a:pt x="8521737" y="5431289"/>
                  </a:lnTo>
                  <a:cubicBezTo>
                    <a:pt x="8585315" y="5396349"/>
                    <a:pt x="8646456" y="5361840"/>
                    <a:pt x="8702677" y="5325942"/>
                  </a:cubicBezTo>
                  <a:cubicBezTo>
                    <a:pt x="8716795" y="5316931"/>
                    <a:pt x="8730365" y="5308017"/>
                    <a:pt x="8743986" y="5298717"/>
                  </a:cubicBezTo>
                  <a:cubicBezTo>
                    <a:pt x="8750747" y="5294069"/>
                    <a:pt x="8757606" y="5289420"/>
                    <a:pt x="8764167" y="5284723"/>
                  </a:cubicBezTo>
                  <a:cubicBezTo>
                    <a:pt x="8770778" y="5280074"/>
                    <a:pt x="8777440" y="5275377"/>
                    <a:pt x="8783704" y="5270679"/>
                  </a:cubicBezTo>
                  <a:cubicBezTo>
                    <a:pt x="8809155" y="5251987"/>
                    <a:pt x="8833611" y="5232577"/>
                    <a:pt x="8856776" y="5212399"/>
                  </a:cubicBezTo>
                  <a:cubicBezTo>
                    <a:pt x="8903104" y="5172043"/>
                    <a:pt x="8944463" y="5128668"/>
                    <a:pt x="8979856" y="5082081"/>
                  </a:cubicBezTo>
                  <a:cubicBezTo>
                    <a:pt x="8988555" y="5070722"/>
                    <a:pt x="8997602" y="5057973"/>
                    <a:pt x="9006699" y="5044984"/>
                  </a:cubicBezTo>
                  <a:lnTo>
                    <a:pt x="9013509" y="5035254"/>
                  </a:lnTo>
                  <a:lnTo>
                    <a:pt x="9019773" y="5025812"/>
                  </a:lnTo>
                  <a:cubicBezTo>
                    <a:pt x="9023997" y="5019629"/>
                    <a:pt x="9028073" y="5013254"/>
                    <a:pt x="9032050" y="5006833"/>
                  </a:cubicBezTo>
                  <a:cubicBezTo>
                    <a:pt x="9048206" y="4981238"/>
                    <a:pt x="9063417" y="4954542"/>
                    <a:pt x="9077733" y="4926839"/>
                  </a:cubicBezTo>
                  <a:cubicBezTo>
                    <a:pt x="9106415" y="4871434"/>
                    <a:pt x="9131469" y="4812050"/>
                    <a:pt x="9154285" y="4750223"/>
                  </a:cubicBezTo>
                  <a:cubicBezTo>
                    <a:pt x="9176904" y="4688586"/>
                    <a:pt x="9196537" y="4625032"/>
                    <a:pt x="9213936" y="4559945"/>
                  </a:cubicBezTo>
                  <a:cubicBezTo>
                    <a:pt x="9222635" y="4527402"/>
                    <a:pt x="9230887" y="4494523"/>
                    <a:pt x="9238592" y="4461357"/>
                  </a:cubicBezTo>
                  <a:cubicBezTo>
                    <a:pt x="9242419" y="4444773"/>
                    <a:pt x="9246147" y="4428094"/>
                    <a:pt x="9249776" y="4411319"/>
                  </a:cubicBezTo>
                  <a:lnTo>
                    <a:pt x="9255046" y="4386299"/>
                  </a:lnTo>
                  <a:lnTo>
                    <a:pt x="9259718" y="4363342"/>
                  </a:lnTo>
                  <a:lnTo>
                    <a:pt x="9269959" y="4309566"/>
                  </a:lnTo>
                  <a:lnTo>
                    <a:pt x="9274233" y="4286176"/>
                  </a:lnTo>
                  <a:lnTo>
                    <a:pt x="9276022" y="4275489"/>
                  </a:lnTo>
                  <a:lnTo>
                    <a:pt x="9277861" y="4263506"/>
                  </a:lnTo>
                  <a:lnTo>
                    <a:pt x="9286014" y="4211696"/>
                  </a:lnTo>
                  <a:lnTo>
                    <a:pt x="9290092" y="4185767"/>
                  </a:lnTo>
                  <a:lnTo>
                    <a:pt x="9292128" y="4172826"/>
                  </a:lnTo>
                  <a:cubicBezTo>
                    <a:pt x="9292774" y="4168464"/>
                    <a:pt x="9293173" y="4164055"/>
                    <a:pt x="9293720" y="4159693"/>
                  </a:cubicBezTo>
                  <a:lnTo>
                    <a:pt x="9305650" y="4057941"/>
                  </a:lnTo>
                  <a:cubicBezTo>
                    <a:pt x="9306991" y="4045048"/>
                    <a:pt x="9308085" y="4029328"/>
                    <a:pt x="9309378" y="4010779"/>
                  </a:cubicBezTo>
                  <a:lnTo>
                    <a:pt x="9313454" y="3956428"/>
                  </a:lnTo>
                  <a:cubicBezTo>
                    <a:pt x="9318326" y="3889806"/>
                    <a:pt x="9320611" y="3821796"/>
                    <a:pt x="9320811" y="3753546"/>
                  </a:cubicBezTo>
                  <a:cubicBezTo>
                    <a:pt x="9320910" y="3719373"/>
                    <a:pt x="9320513" y="3685056"/>
                    <a:pt x="9319617" y="3650643"/>
                  </a:cubicBezTo>
                  <a:lnTo>
                    <a:pt x="9318176" y="3600030"/>
                  </a:lnTo>
                  <a:lnTo>
                    <a:pt x="9317778" y="3588096"/>
                  </a:lnTo>
                  <a:lnTo>
                    <a:pt x="9316983" y="3575107"/>
                  </a:lnTo>
                  <a:lnTo>
                    <a:pt x="9315443" y="3549130"/>
                  </a:lnTo>
                  <a:lnTo>
                    <a:pt x="9312311" y="3497176"/>
                  </a:lnTo>
                  <a:cubicBezTo>
                    <a:pt x="9311118" y="3479825"/>
                    <a:pt x="9309129" y="3462427"/>
                    <a:pt x="9307587" y="3445029"/>
                  </a:cubicBezTo>
                  <a:lnTo>
                    <a:pt x="9302618" y="3392835"/>
                  </a:lnTo>
                  <a:lnTo>
                    <a:pt x="9301574" y="3381476"/>
                  </a:lnTo>
                  <a:lnTo>
                    <a:pt x="9300430" y="3370740"/>
                  </a:lnTo>
                  <a:lnTo>
                    <a:pt x="9297547" y="3346966"/>
                  </a:lnTo>
                  <a:lnTo>
                    <a:pt x="9294017" y="3320030"/>
                  </a:lnTo>
                  <a:lnTo>
                    <a:pt x="9290439" y="3290410"/>
                  </a:lnTo>
                  <a:cubicBezTo>
                    <a:pt x="9288849" y="3275745"/>
                    <a:pt x="9286761" y="3260934"/>
                    <a:pt x="9284275" y="3244544"/>
                  </a:cubicBezTo>
                  <a:lnTo>
                    <a:pt x="9275974" y="3193116"/>
                  </a:lnTo>
                  <a:cubicBezTo>
                    <a:pt x="9273189" y="3176197"/>
                    <a:pt x="9270256" y="3159230"/>
                    <a:pt x="9267224" y="3142264"/>
                  </a:cubicBezTo>
                  <a:cubicBezTo>
                    <a:pt x="9255146" y="3074493"/>
                    <a:pt x="9240929" y="3007057"/>
                    <a:pt x="9225320" y="2939909"/>
                  </a:cubicBezTo>
                  <a:cubicBezTo>
                    <a:pt x="9217465" y="2906311"/>
                    <a:pt x="9209214" y="2872809"/>
                    <a:pt x="9200466" y="2839449"/>
                  </a:cubicBezTo>
                  <a:lnTo>
                    <a:pt x="9193953" y="2814958"/>
                  </a:lnTo>
                  <a:lnTo>
                    <a:pt x="9186993" y="2790276"/>
                  </a:lnTo>
                  <a:cubicBezTo>
                    <a:pt x="9182471" y="2773836"/>
                    <a:pt x="9177599" y="2757252"/>
                    <a:pt x="9172628" y="2740621"/>
                  </a:cubicBezTo>
                  <a:cubicBezTo>
                    <a:pt x="9133110" y="2607859"/>
                    <a:pt x="9087527" y="2476533"/>
                    <a:pt x="9035082" y="2347463"/>
                  </a:cubicBezTo>
                  <a:cubicBezTo>
                    <a:pt x="9008836" y="2282951"/>
                    <a:pt x="8981298" y="2218870"/>
                    <a:pt x="8952118" y="2155413"/>
                  </a:cubicBezTo>
                  <a:lnTo>
                    <a:pt x="8929948" y="2107915"/>
                  </a:lnTo>
                  <a:lnTo>
                    <a:pt x="8907429" y="2060753"/>
                  </a:lnTo>
                  <a:cubicBezTo>
                    <a:pt x="8892170" y="2029408"/>
                    <a:pt x="8876411" y="1997726"/>
                    <a:pt x="8860404" y="1966478"/>
                  </a:cubicBezTo>
                  <a:cubicBezTo>
                    <a:pt x="8828243" y="1903931"/>
                    <a:pt x="8795336" y="1841670"/>
                    <a:pt x="8760788" y="1780274"/>
                  </a:cubicBezTo>
                  <a:lnTo>
                    <a:pt x="8734740" y="1734311"/>
                  </a:lnTo>
                  <a:lnTo>
                    <a:pt x="8708046" y="1687963"/>
                  </a:lnTo>
                  <a:cubicBezTo>
                    <a:pt x="8690300" y="1657337"/>
                    <a:pt x="8672455" y="1627334"/>
                    <a:pt x="8654062" y="1597234"/>
                  </a:cubicBezTo>
                  <a:cubicBezTo>
                    <a:pt x="8617575" y="1536988"/>
                    <a:pt x="8579398" y="1477365"/>
                    <a:pt x="8540278" y="1418077"/>
                  </a:cubicBezTo>
                  <a:lnTo>
                    <a:pt x="8510701" y="1373695"/>
                  </a:lnTo>
                  <a:lnTo>
                    <a:pt x="8480676" y="1329457"/>
                  </a:lnTo>
                  <a:cubicBezTo>
                    <a:pt x="8460643" y="1300269"/>
                    <a:pt x="8440411" y="1271224"/>
                    <a:pt x="8419782" y="1242275"/>
                  </a:cubicBezTo>
                  <a:cubicBezTo>
                    <a:pt x="8378476" y="1184425"/>
                    <a:pt x="8335923" y="1127006"/>
                    <a:pt x="8292478" y="1069875"/>
                  </a:cubicBezTo>
                  <a:lnTo>
                    <a:pt x="8259620" y="1027123"/>
                  </a:lnTo>
                  <a:lnTo>
                    <a:pt x="8243416" y="1006130"/>
                  </a:lnTo>
                  <a:lnTo>
                    <a:pt x="8227110" y="985473"/>
                  </a:lnTo>
                  <a:cubicBezTo>
                    <a:pt x="8204890" y="957483"/>
                    <a:pt x="8182422" y="929684"/>
                    <a:pt x="8159604" y="902029"/>
                  </a:cubicBezTo>
                  <a:cubicBezTo>
                    <a:pt x="8114170" y="846671"/>
                    <a:pt x="8067494" y="792177"/>
                    <a:pt x="8020022" y="738209"/>
                  </a:cubicBezTo>
                  <a:lnTo>
                    <a:pt x="7984182" y="697901"/>
                  </a:lnTo>
                  <a:lnTo>
                    <a:pt x="7948043" y="657976"/>
                  </a:lnTo>
                  <a:cubicBezTo>
                    <a:pt x="7923636" y="631328"/>
                    <a:pt x="7899079" y="604823"/>
                    <a:pt x="7874324" y="578607"/>
                  </a:cubicBezTo>
                  <a:cubicBezTo>
                    <a:pt x="7824714" y="526221"/>
                    <a:pt x="7774608" y="474458"/>
                    <a:pt x="7723308" y="424085"/>
                  </a:cubicBezTo>
                  <a:cubicBezTo>
                    <a:pt x="7672157" y="373808"/>
                    <a:pt x="7619168" y="324153"/>
                    <a:pt x="7565532" y="275602"/>
                  </a:cubicBezTo>
                  <a:close/>
                  <a:moveTo>
                    <a:pt x="1832515" y="0"/>
                  </a:moveTo>
                  <a:lnTo>
                    <a:pt x="2158449" y="0"/>
                  </a:lnTo>
                  <a:lnTo>
                    <a:pt x="2108797" y="37845"/>
                  </a:lnTo>
                  <a:cubicBezTo>
                    <a:pt x="2052253" y="83168"/>
                    <a:pt x="1996914" y="129778"/>
                    <a:pt x="1942830" y="177587"/>
                  </a:cubicBezTo>
                  <a:cubicBezTo>
                    <a:pt x="1834563" y="273109"/>
                    <a:pt x="1731317" y="373472"/>
                    <a:pt x="1633191" y="477909"/>
                  </a:cubicBezTo>
                  <a:cubicBezTo>
                    <a:pt x="1240290" y="896038"/>
                    <a:pt x="927123" y="1375900"/>
                    <a:pt x="702686" y="1889935"/>
                  </a:cubicBezTo>
                  <a:cubicBezTo>
                    <a:pt x="646565" y="2018192"/>
                    <a:pt x="596210" y="2149182"/>
                    <a:pt x="551769" y="2281416"/>
                  </a:cubicBezTo>
                  <a:cubicBezTo>
                    <a:pt x="507429" y="2413700"/>
                    <a:pt x="469451" y="2547613"/>
                    <a:pt x="438383" y="2682772"/>
                  </a:cubicBezTo>
                  <a:cubicBezTo>
                    <a:pt x="423122" y="2750111"/>
                    <a:pt x="409203" y="2818553"/>
                    <a:pt x="397124" y="2887044"/>
                  </a:cubicBezTo>
                  <a:cubicBezTo>
                    <a:pt x="385144" y="2955581"/>
                    <a:pt x="374357" y="3024359"/>
                    <a:pt x="365658" y="3093424"/>
                  </a:cubicBezTo>
                  <a:cubicBezTo>
                    <a:pt x="347813" y="3231506"/>
                    <a:pt x="336727" y="3370260"/>
                    <a:pt x="332105" y="3509828"/>
                  </a:cubicBezTo>
                  <a:cubicBezTo>
                    <a:pt x="322311" y="3788822"/>
                    <a:pt x="339660" y="4068628"/>
                    <a:pt x="383653" y="4346327"/>
                  </a:cubicBezTo>
                  <a:cubicBezTo>
                    <a:pt x="394539" y="4415489"/>
                    <a:pt x="407464" y="4484267"/>
                    <a:pt x="422327" y="4552900"/>
                  </a:cubicBezTo>
                  <a:cubicBezTo>
                    <a:pt x="437041" y="4621534"/>
                    <a:pt x="453693" y="4689881"/>
                    <a:pt x="472184" y="4757939"/>
                  </a:cubicBezTo>
                  <a:cubicBezTo>
                    <a:pt x="490677" y="4825949"/>
                    <a:pt x="511007" y="4893673"/>
                    <a:pt x="533078" y="4960916"/>
                  </a:cubicBezTo>
                  <a:cubicBezTo>
                    <a:pt x="555249" y="5028208"/>
                    <a:pt x="578662" y="5095022"/>
                    <a:pt x="604710" y="5160875"/>
                  </a:cubicBezTo>
                  <a:cubicBezTo>
                    <a:pt x="707358" y="5425298"/>
                    <a:pt x="838443" y="5680902"/>
                    <a:pt x="996766" y="5920640"/>
                  </a:cubicBezTo>
                  <a:cubicBezTo>
                    <a:pt x="1154790" y="6160571"/>
                    <a:pt x="1340404" y="6384350"/>
                    <a:pt x="1549183" y="6586417"/>
                  </a:cubicBezTo>
                  <a:cubicBezTo>
                    <a:pt x="1601365" y="6636982"/>
                    <a:pt x="1654970" y="6686208"/>
                    <a:pt x="1709890" y="6734063"/>
                  </a:cubicBezTo>
                  <a:lnTo>
                    <a:pt x="1859761" y="6858000"/>
                  </a:lnTo>
                  <a:lnTo>
                    <a:pt x="1671798" y="6858000"/>
                  </a:lnTo>
                  <a:lnTo>
                    <a:pt x="1628044" y="6822717"/>
                  </a:lnTo>
                  <a:cubicBezTo>
                    <a:pt x="1570828" y="6774460"/>
                    <a:pt x="1514710" y="6724955"/>
                    <a:pt x="1459756" y="6674223"/>
                  </a:cubicBezTo>
                  <a:cubicBezTo>
                    <a:pt x="1019931" y="6268363"/>
                    <a:pt x="658296" y="5781216"/>
                    <a:pt x="402543" y="5241588"/>
                  </a:cubicBezTo>
                  <a:cubicBezTo>
                    <a:pt x="370231" y="5174103"/>
                    <a:pt x="340306" y="5105661"/>
                    <a:pt x="311923" y="5036741"/>
                  </a:cubicBezTo>
                  <a:cubicBezTo>
                    <a:pt x="283539" y="4967771"/>
                    <a:pt x="256895" y="4897986"/>
                    <a:pt x="232140" y="4827483"/>
                  </a:cubicBezTo>
                  <a:cubicBezTo>
                    <a:pt x="207334" y="4756981"/>
                    <a:pt x="184368" y="4685758"/>
                    <a:pt x="163392" y="4613913"/>
                  </a:cubicBezTo>
                  <a:cubicBezTo>
                    <a:pt x="142514" y="4542020"/>
                    <a:pt x="123624" y="4469360"/>
                    <a:pt x="106823" y="4396365"/>
                  </a:cubicBezTo>
                  <a:cubicBezTo>
                    <a:pt x="73120" y="4250902"/>
                    <a:pt x="47371" y="4103281"/>
                    <a:pt x="29326" y="3954702"/>
                  </a:cubicBezTo>
                  <a:cubicBezTo>
                    <a:pt x="20478" y="3880365"/>
                    <a:pt x="13320" y="3805789"/>
                    <a:pt x="8647" y="3730971"/>
                  </a:cubicBezTo>
                  <a:cubicBezTo>
                    <a:pt x="6311" y="3693587"/>
                    <a:pt x="4322" y="3656106"/>
                    <a:pt x="2880" y="3618674"/>
                  </a:cubicBezTo>
                  <a:cubicBezTo>
                    <a:pt x="1539" y="3581146"/>
                    <a:pt x="694" y="3543809"/>
                    <a:pt x="296" y="3506425"/>
                  </a:cubicBezTo>
                  <a:cubicBezTo>
                    <a:pt x="-1543" y="3356649"/>
                    <a:pt x="5217" y="3206200"/>
                    <a:pt x="20030" y="3056711"/>
                  </a:cubicBezTo>
                  <a:cubicBezTo>
                    <a:pt x="27686" y="2981942"/>
                    <a:pt x="36931" y="2907317"/>
                    <a:pt x="48664" y="2832980"/>
                  </a:cubicBezTo>
                  <a:cubicBezTo>
                    <a:pt x="60395" y="2758642"/>
                    <a:pt x="73716" y="2684784"/>
                    <a:pt x="89922" y="2610639"/>
                  </a:cubicBezTo>
                  <a:cubicBezTo>
                    <a:pt x="121736" y="2462826"/>
                    <a:pt x="162645" y="2317220"/>
                    <a:pt x="211163" y="2174343"/>
                  </a:cubicBezTo>
                  <a:cubicBezTo>
                    <a:pt x="259778" y="2031468"/>
                    <a:pt x="315601" y="1891517"/>
                    <a:pt x="379129" y="1754393"/>
                  </a:cubicBezTo>
                  <a:cubicBezTo>
                    <a:pt x="505540" y="1480433"/>
                    <a:pt x="660930" y="1219318"/>
                    <a:pt x="841424" y="976270"/>
                  </a:cubicBezTo>
                  <a:cubicBezTo>
                    <a:pt x="931498" y="854627"/>
                    <a:pt x="1028182" y="737777"/>
                    <a:pt x="1130234" y="625768"/>
                  </a:cubicBezTo>
                  <a:cubicBezTo>
                    <a:pt x="1232486" y="513855"/>
                    <a:pt x="1340157" y="407117"/>
                    <a:pt x="1452897" y="305748"/>
                  </a:cubicBezTo>
                  <a:cubicBezTo>
                    <a:pt x="1565736" y="204380"/>
                    <a:pt x="1683596" y="108665"/>
                    <a:pt x="1805682" y="1875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F613D97F-F6DF-4D32-AD91-209A80E7A2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8320" y="36937"/>
              <a:ext cx="9767847" cy="6858000"/>
            </a:xfrm>
            <a:custGeom>
              <a:avLst/>
              <a:gdLst>
                <a:gd name="connsiteX0" fmla="*/ 7151367 w 9767847"/>
                <a:gd name="connsiteY0" fmla="*/ 0 h 6858000"/>
                <a:gd name="connsiteX1" fmla="*/ 7881247 w 9767847"/>
                <a:gd name="connsiteY1" fmla="*/ 0 h 6858000"/>
                <a:gd name="connsiteX2" fmla="*/ 7990553 w 9767847"/>
                <a:gd name="connsiteY2" fmla="*/ 81317 h 6858000"/>
                <a:gd name="connsiteX3" fmla="*/ 9767847 w 9767847"/>
                <a:gd name="connsiteY3" fmla="*/ 3649031 h 6858000"/>
                <a:gd name="connsiteX4" fmla="*/ 8652597 w 9767847"/>
                <a:gd name="connsiteY4" fmla="*/ 6590005 h 6858000"/>
                <a:gd name="connsiteX5" fmla="*/ 8395306 w 9767847"/>
                <a:gd name="connsiteY5" fmla="*/ 6858000 h 6858000"/>
                <a:gd name="connsiteX6" fmla="*/ 6762603 w 9767847"/>
                <a:gd name="connsiteY6" fmla="*/ 6858000 h 6858000"/>
                <a:gd name="connsiteX7" fmla="*/ 6765962 w 9767847"/>
                <a:gd name="connsiteY7" fmla="*/ 6854844 h 6858000"/>
                <a:gd name="connsiteX8" fmla="*/ 6804586 w 9767847"/>
                <a:gd name="connsiteY8" fmla="*/ 6817103 h 6858000"/>
                <a:gd name="connsiteX9" fmla="*/ 6881735 w 9767847"/>
                <a:gd name="connsiteY9" fmla="*/ 6741197 h 6858000"/>
                <a:gd name="connsiteX10" fmla="*/ 6958883 w 9767847"/>
                <a:gd name="connsiteY10" fmla="*/ 6664822 h 6858000"/>
                <a:gd name="connsiteX11" fmla="*/ 7267925 w 9767847"/>
                <a:gd name="connsiteY11" fmla="*/ 6355694 h 6858000"/>
                <a:gd name="connsiteX12" fmla="*/ 7424360 w 9767847"/>
                <a:gd name="connsiteY12" fmla="*/ 6200685 h 6858000"/>
                <a:gd name="connsiteX13" fmla="*/ 7504938 w 9767847"/>
                <a:gd name="connsiteY13" fmla="*/ 6122708 h 6858000"/>
                <a:gd name="connsiteX14" fmla="*/ 7546396 w 9767847"/>
                <a:gd name="connsiteY14" fmla="*/ 6083697 h 6858000"/>
                <a:gd name="connsiteX15" fmla="*/ 7588002 w 9767847"/>
                <a:gd name="connsiteY15" fmla="*/ 6045532 h 6858000"/>
                <a:gd name="connsiteX16" fmla="*/ 7631000 w 9767847"/>
                <a:gd name="connsiteY16" fmla="*/ 6006709 h 6858000"/>
                <a:gd name="connsiteX17" fmla="*/ 7675440 w 9767847"/>
                <a:gd name="connsiteY17" fmla="*/ 5968309 h 6858000"/>
                <a:gd name="connsiteX18" fmla="*/ 7720626 w 9767847"/>
                <a:gd name="connsiteY18" fmla="*/ 5930851 h 6858000"/>
                <a:gd name="connsiteX19" fmla="*/ 7766458 w 9767847"/>
                <a:gd name="connsiteY19" fmla="*/ 5894334 h 6858000"/>
                <a:gd name="connsiteX20" fmla="*/ 7955254 w 9767847"/>
                <a:gd name="connsiteY20" fmla="*/ 5756828 h 6858000"/>
                <a:gd name="connsiteX21" fmla="*/ 8352678 w 9767847"/>
                <a:gd name="connsiteY21" fmla="*/ 5517630 h 6858000"/>
                <a:gd name="connsiteX22" fmla="*/ 8451350 w 9767847"/>
                <a:gd name="connsiteY22" fmla="*/ 5465254 h 6858000"/>
                <a:gd name="connsiteX23" fmla="*/ 8548532 w 9767847"/>
                <a:gd name="connsiteY23" fmla="*/ 5413395 h 6858000"/>
                <a:gd name="connsiteX24" fmla="*/ 8729473 w 9767847"/>
                <a:gd name="connsiteY24" fmla="*/ 5309961 h 6858000"/>
                <a:gd name="connsiteX25" fmla="*/ 8770781 w 9767847"/>
                <a:gd name="connsiteY25" fmla="*/ 5283232 h 6858000"/>
                <a:gd name="connsiteX26" fmla="*/ 8790964 w 9767847"/>
                <a:gd name="connsiteY26" fmla="*/ 5269492 h 6858000"/>
                <a:gd name="connsiteX27" fmla="*/ 8810499 w 9767847"/>
                <a:gd name="connsiteY27" fmla="*/ 5255703 h 6858000"/>
                <a:gd name="connsiteX28" fmla="*/ 8883571 w 9767847"/>
                <a:gd name="connsiteY28" fmla="*/ 5198479 h 6858000"/>
                <a:gd name="connsiteX29" fmla="*/ 9006651 w 9767847"/>
                <a:gd name="connsiteY29" fmla="*/ 5070527 h 6858000"/>
                <a:gd name="connsiteX30" fmla="*/ 9033494 w 9767847"/>
                <a:gd name="connsiteY30" fmla="*/ 5034105 h 6858000"/>
                <a:gd name="connsiteX31" fmla="*/ 9040305 w 9767847"/>
                <a:gd name="connsiteY31" fmla="*/ 5024551 h 6858000"/>
                <a:gd name="connsiteX32" fmla="*/ 9046568 w 9767847"/>
                <a:gd name="connsiteY32" fmla="*/ 5015281 h 6858000"/>
                <a:gd name="connsiteX33" fmla="*/ 9058846 w 9767847"/>
                <a:gd name="connsiteY33" fmla="*/ 4996645 h 6858000"/>
                <a:gd name="connsiteX34" fmla="*/ 9104529 w 9767847"/>
                <a:gd name="connsiteY34" fmla="*/ 4918105 h 6858000"/>
                <a:gd name="connsiteX35" fmla="*/ 9181081 w 9767847"/>
                <a:gd name="connsiteY35" fmla="*/ 4744694 h 6858000"/>
                <a:gd name="connsiteX36" fmla="*/ 9240731 w 9767847"/>
                <a:gd name="connsiteY36" fmla="*/ 4557872 h 6858000"/>
                <a:gd name="connsiteX37" fmla="*/ 9265388 w 9767847"/>
                <a:gd name="connsiteY37" fmla="*/ 4461073 h 6858000"/>
                <a:gd name="connsiteX38" fmla="*/ 9276571 w 9767847"/>
                <a:gd name="connsiteY38" fmla="*/ 4411943 h 6858000"/>
                <a:gd name="connsiteX39" fmla="*/ 9281841 w 9767847"/>
                <a:gd name="connsiteY39" fmla="*/ 4387379 h 6858000"/>
                <a:gd name="connsiteX40" fmla="*/ 9286513 w 9767847"/>
                <a:gd name="connsiteY40" fmla="*/ 4364838 h 6858000"/>
                <a:gd name="connsiteX41" fmla="*/ 9296754 w 9767847"/>
                <a:gd name="connsiteY41" fmla="*/ 4312038 h 6858000"/>
                <a:gd name="connsiteX42" fmla="*/ 9301029 w 9767847"/>
                <a:gd name="connsiteY42" fmla="*/ 4289074 h 6858000"/>
                <a:gd name="connsiteX43" fmla="*/ 9302818 w 9767847"/>
                <a:gd name="connsiteY43" fmla="*/ 4278581 h 6858000"/>
                <a:gd name="connsiteX44" fmla="*/ 9304658 w 9767847"/>
                <a:gd name="connsiteY44" fmla="*/ 4266816 h 6858000"/>
                <a:gd name="connsiteX45" fmla="*/ 9312810 w 9767847"/>
                <a:gd name="connsiteY45" fmla="*/ 4215945 h 6858000"/>
                <a:gd name="connsiteX46" fmla="*/ 9316887 w 9767847"/>
                <a:gd name="connsiteY46" fmla="*/ 4190486 h 6858000"/>
                <a:gd name="connsiteX47" fmla="*/ 9318923 w 9767847"/>
                <a:gd name="connsiteY47" fmla="*/ 4177780 h 6858000"/>
                <a:gd name="connsiteX48" fmla="*/ 9320515 w 9767847"/>
                <a:gd name="connsiteY48" fmla="*/ 4164886 h 6858000"/>
                <a:gd name="connsiteX49" fmla="*/ 9332445 w 9767847"/>
                <a:gd name="connsiteY49" fmla="*/ 4064981 h 6858000"/>
                <a:gd name="connsiteX50" fmla="*/ 9336173 w 9767847"/>
                <a:gd name="connsiteY50" fmla="*/ 4018676 h 6858000"/>
                <a:gd name="connsiteX51" fmla="*/ 9340199 w 9767847"/>
                <a:gd name="connsiteY51" fmla="*/ 3965171 h 6858000"/>
                <a:gd name="connsiteX52" fmla="*/ 9347557 w 9767847"/>
                <a:gd name="connsiteY52" fmla="*/ 3765972 h 6858000"/>
                <a:gd name="connsiteX53" fmla="*/ 9346364 w 9767847"/>
                <a:gd name="connsiteY53" fmla="*/ 3664938 h 6858000"/>
                <a:gd name="connsiteX54" fmla="*/ 9344921 w 9767847"/>
                <a:gd name="connsiteY54" fmla="*/ 3615243 h 6858000"/>
                <a:gd name="connsiteX55" fmla="*/ 9344524 w 9767847"/>
                <a:gd name="connsiteY55" fmla="*/ 3603526 h 6858000"/>
                <a:gd name="connsiteX56" fmla="*/ 9343728 w 9767847"/>
                <a:gd name="connsiteY56" fmla="*/ 3590774 h 6858000"/>
                <a:gd name="connsiteX57" fmla="*/ 9342188 w 9767847"/>
                <a:gd name="connsiteY57" fmla="*/ 3565268 h 6858000"/>
                <a:gd name="connsiteX58" fmla="*/ 9339056 w 9767847"/>
                <a:gd name="connsiteY58" fmla="*/ 3514256 h 6858000"/>
                <a:gd name="connsiteX59" fmla="*/ 9334334 w 9767847"/>
                <a:gd name="connsiteY59" fmla="*/ 3463057 h 6858000"/>
                <a:gd name="connsiteX60" fmla="*/ 9329363 w 9767847"/>
                <a:gd name="connsiteY60" fmla="*/ 3411810 h 6858000"/>
                <a:gd name="connsiteX61" fmla="*/ 9328319 w 9767847"/>
                <a:gd name="connsiteY61" fmla="*/ 3400657 h 6858000"/>
                <a:gd name="connsiteX62" fmla="*/ 9327177 w 9767847"/>
                <a:gd name="connsiteY62" fmla="*/ 3390116 h 6858000"/>
                <a:gd name="connsiteX63" fmla="*/ 9324293 w 9767847"/>
                <a:gd name="connsiteY63" fmla="*/ 3366774 h 6858000"/>
                <a:gd name="connsiteX64" fmla="*/ 9320763 w 9767847"/>
                <a:gd name="connsiteY64" fmla="*/ 3340329 h 6858000"/>
                <a:gd name="connsiteX65" fmla="*/ 9317184 w 9767847"/>
                <a:gd name="connsiteY65" fmla="*/ 3311245 h 6858000"/>
                <a:gd name="connsiteX66" fmla="*/ 9311021 w 9767847"/>
                <a:gd name="connsiteY66" fmla="*/ 3266211 h 6858000"/>
                <a:gd name="connsiteX67" fmla="*/ 9302719 w 9767847"/>
                <a:gd name="connsiteY67" fmla="*/ 3215717 h 6858000"/>
                <a:gd name="connsiteX68" fmla="*/ 9293970 w 9767847"/>
                <a:gd name="connsiteY68" fmla="*/ 3165789 h 6858000"/>
                <a:gd name="connsiteX69" fmla="*/ 9252065 w 9767847"/>
                <a:gd name="connsiteY69" fmla="*/ 2967107 h 6858000"/>
                <a:gd name="connsiteX70" fmla="*/ 9227211 w 9767847"/>
                <a:gd name="connsiteY70" fmla="*/ 2868473 h 6858000"/>
                <a:gd name="connsiteX71" fmla="*/ 9220699 w 9767847"/>
                <a:gd name="connsiteY71" fmla="*/ 2844426 h 6858000"/>
                <a:gd name="connsiteX72" fmla="*/ 9213740 w 9767847"/>
                <a:gd name="connsiteY72" fmla="*/ 2820191 h 6858000"/>
                <a:gd name="connsiteX73" fmla="*/ 9199374 w 9767847"/>
                <a:gd name="connsiteY73" fmla="*/ 2771438 h 6858000"/>
                <a:gd name="connsiteX74" fmla="*/ 9061829 w 9767847"/>
                <a:gd name="connsiteY74" fmla="*/ 2385418 h 6858000"/>
                <a:gd name="connsiteX75" fmla="*/ 8978865 w 9767847"/>
                <a:gd name="connsiteY75" fmla="*/ 2196855 h 6858000"/>
                <a:gd name="connsiteX76" fmla="*/ 8956694 w 9767847"/>
                <a:gd name="connsiteY76" fmla="*/ 2150219 h 6858000"/>
                <a:gd name="connsiteX77" fmla="*/ 8934176 w 9767847"/>
                <a:gd name="connsiteY77" fmla="*/ 2103914 h 6858000"/>
                <a:gd name="connsiteX78" fmla="*/ 8887151 w 9767847"/>
                <a:gd name="connsiteY78" fmla="*/ 2011350 h 6858000"/>
                <a:gd name="connsiteX79" fmla="*/ 8787533 w 9767847"/>
                <a:gd name="connsiteY79" fmla="*/ 1828527 h 6858000"/>
                <a:gd name="connsiteX80" fmla="*/ 8761485 w 9767847"/>
                <a:gd name="connsiteY80" fmla="*/ 1783398 h 6858000"/>
                <a:gd name="connsiteX81" fmla="*/ 8734791 w 9767847"/>
                <a:gd name="connsiteY81" fmla="*/ 1737893 h 6858000"/>
                <a:gd name="connsiteX82" fmla="*/ 8680808 w 9767847"/>
                <a:gd name="connsiteY82" fmla="*/ 1648812 h 6858000"/>
                <a:gd name="connsiteX83" fmla="*/ 8567024 w 9767847"/>
                <a:gd name="connsiteY83" fmla="*/ 1472906 h 6858000"/>
                <a:gd name="connsiteX84" fmla="*/ 8537446 w 9767847"/>
                <a:gd name="connsiteY84" fmla="*/ 1429330 h 6858000"/>
                <a:gd name="connsiteX85" fmla="*/ 8507423 w 9767847"/>
                <a:gd name="connsiteY85" fmla="*/ 1385896 h 6858000"/>
                <a:gd name="connsiteX86" fmla="*/ 8446529 w 9767847"/>
                <a:gd name="connsiteY86" fmla="*/ 1300295 h 6858000"/>
                <a:gd name="connsiteX87" fmla="*/ 8319224 w 9767847"/>
                <a:gd name="connsiteY87" fmla="*/ 1131026 h 6858000"/>
                <a:gd name="connsiteX88" fmla="*/ 8286366 w 9767847"/>
                <a:gd name="connsiteY88" fmla="*/ 1089050 h 6858000"/>
                <a:gd name="connsiteX89" fmla="*/ 8270161 w 9767847"/>
                <a:gd name="connsiteY89" fmla="*/ 1068439 h 6858000"/>
                <a:gd name="connsiteX90" fmla="*/ 8253856 w 9767847"/>
                <a:gd name="connsiteY90" fmla="*/ 1048156 h 6858000"/>
                <a:gd name="connsiteX91" fmla="*/ 8186352 w 9767847"/>
                <a:gd name="connsiteY91" fmla="*/ 966275 h 6858000"/>
                <a:gd name="connsiteX92" fmla="*/ 8046768 w 9767847"/>
                <a:gd name="connsiteY92" fmla="*/ 805429 h 6858000"/>
                <a:gd name="connsiteX93" fmla="*/ 8010927 w 9767847"/>
                <a:gd name="connsiteY93" fmla="*/ 765853 h 6858000"/>
                <a:gd name="connsiteX94" fmla="*/ 7974788 w 9767847"/>
                <a:gd name="connsiteY94" fmla="*/ 726653 h 6858000"/>
                <a:gd name="connsiteX95" fmla="*/ 7901070 w 9767847"/>
                <a:gd name="connsiteY95" fmla="*/ 648724 h 6858000"/>
                <a:gd name="connsiteX96" fmla="*/ 7750054 w 9767847"/>
                <a:gd name="connsiteY96" fmla="*/ 497008 h 6858000"/>
                <a:gd name="connsiteX97" fmla="*/ 7592277 w 9767847"/>
                <a:gd name="connsiteY97" fmla="*/ 351221 h 6858000"/>
                <a:gd name="connsiteX98" fmla="*/ 7257734 w 9767847"/>
                <a:gd name="connsiteY98" fmla="*/ 76964 h 6858000"/>
                <a:gd name="connsiteX99" fmla="*/ 1886601 w 9767847"/>
                <a:gd name="connsiteY99" fmla="*/ 0 h 6858000"/>
                <a:gd name="connsiteX100" fmla="*/ 2292926 w 9767847"/>
                <a:gd name="connsiteY100" fmla="*/ 0 h 6858000"/>
                <a:gd name="connsiteX101" fmla="*/ 2135542 w 9767847"/>
                <a:gd name="connsiteY101" fmla="*/ 117781 h 6858000"/>
                <a:gd name="connsiteX102" fmla="*/ 1969576 w 9767847"/>
                <a:gd name="connsiteY102" fmla="*/ 254986 h 6858000"/>
                <a:gd name="connsiteX103" fmla="*/ 1659938 w 9767847"/>
                <a:gd name="connsiteY103" fmla="*/ 549855 h 6858000"/>
                <a:gd name="connsiteX104" fmla="*/ 729383 w 9767847"/>
                <a:gd name="connsiteY104" fmla="*/ 1936480 h 6858000"/>
                <a:gd name="connsiteX105" fmla="*/ 578465 w 9767847"/>
                <a:gd name="connsiteY105" fmla="*/ 2320807 h 6858000"/>
                <a:gd name="connsiteX106" fmla="*/ 465080 w 9767847"/>
                <a:gd name="connsiteY106" fmla="*/ 2714875 h 6858000"/>
                <a:gd name="connsiteX107" fmla="*/ 423820 w 9767847"/>
                <a:gd name="connsiteY107" fmla="*/ 2915436 h 6858000"/>
                <a:gd name="connsiteX108" fmla="*/ 392355 w 9767847"/>
                <a:gd name="connsiteY108" fmla="*/ 3118071 h 6858000"/>
                <a:gd name="connsiteX109" fmla="*/ 358801 w 9767847"/>
                <a:gd name="connsiteY109" fmla="*/ 3526915 h 6858000"/>
                <a:gd name="connsiteX110" fmla="*/ 410350 w 9767847"/>
                <a:gd name="connsiteY110" fmla="*/ 4348226 h 6858000"/>
                <a:gd name="connsiteX111" fmla="*/ 449022 w 9767847"/>
                <a:gd name="connsiteY111" fmla="*/ 4551049 h 6858000"/>
                <a:gd name="connsiteX112" fmla="*/ 498882 w 9767847"/>
                <a:gd name="connsiteY112" fmla="*/ 4752365 h 6858000"/>
                <a:gd name="connsiteX113" fmla="*/ 559775 w 9767847"/>
                <a:gd name="connsiteY113" fmla="*/ 4951657 h 6858000"/>
                <a:gd name="connsiteX114" fmla="*/ 631406 w 9767847"/>
                <a:gd name="connsiteY114" fmla="*/ 5147986 h 6858000"/>
                <a:gd name="connsiteX115" fmla="*/ 1023461 w 9767847"/>
                <a:gd name="connsiteY115" fmla="*/ 5893957 h 6858000"/>
                <a:gd name="connsiteX116" fmla="*/ 1575880 w 9767847"/>
                <a:gd name="connsiteY116" fmla="*/ 6547646 h 6858000"/>
                <a:gd name="connsiteX117" fmla="*/ 1905228 w 9767847"/>
                <a:gd name="connsiteY117" fmla="*/ 6829468 h 6858000"/>
                <a:gd name="connsiteX118" fmla="*/ 1944230 w 9767847"/>
                <a:gd name="connsiteY118" fmla="*/ 6858000 h 6858000"/>
                <a:gd name="connsiteX119" fmla="*/ 1372541 w 9767847"/>
                <a:gd name="connsiteY119" fmla="*/ 6858000 h 6858000"/>
                <a:gd name="connsiteX120" fmla="*/ 1115251 w 9767847"/>
                <a:gd name="connsiteY120" fmla="*/ 6590005 h 6858000"/>
                <a:gd name="connsiteX121" fmla="*/ 0 w 9767847"/>
                <a:gd name="connsiteY121" fmla="*/ 3649031 h 6858000"/>
                <a:gd name="connsiteX122" fmla="*/ 1777294 w 9767847"/>
                <a:gd name="connsiteY122" fmla="*/ 8131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Lst>
              <a:rect l="l" t="t" r="r" b="b"/>
              <a:pathLst>
                <a:path w="9767847" h="6858000">
                  <a:moveTo>
                    <a:pt x="7151367" y="0"/>
                  </a:moveTo>
                  <a:lnTo>
                    <a:pt x="7881247" y="0"/>
                  </a:lnTo>
                  <a:lnTo>
                    <a:pt x="7990553" y="81317"/>
                  </a:lnTo>
                  <a:cubicBezTo>
                    <a:pt x="9075991" y="929334"/>
                    <a:pt x="9767847" y="2212695"/>
                    <a:pt x="9767847" y="3649031"/>
                  </a:cubicBezTo>
                  <a:cubicBezTo>
                    <a:pt x="9767847" y="4766182"/>
                    <a:pt x="9349317" y="5790792"/>
                    <a:pt x="8652597" y="6590005"/>
                  </a:cubicBezTo>
                  <a:lnTo>
                    <a:pt x="8395306" y="6858000"/>
                  </a:lnTo>
                  <a:lnTo>
                    <a:pt x="6762603" y="6858000"/>
                  </a:lnTo>
                  <a:lnTo>
                    <a:pt x="6765962" y="6854844"/>
                  </a:lnTo>
                  <a:cubicBezTo>
                    <a:pt x="6779036" y="6842703"/>
                    <a:pt x="6791663" y="6829621"/>
                    <a:pt x="6804586" y="6817103"/>
                  </a:cubicBezTo>
                  <a:lnTo>
                    <a:pt x="6881735" y="6741197"/>
                  </a:lnTo>
                  <a:cubicBezTo>
                    <a:pt x="6907435" y="6715881"/>
                    <a:pt x="6933134" y="6690798"/>
                    <a:pt x="6958883" y="6664822"/>
                  </a:cubicBezTo>
                  <a:lnTo>
                    <a:pt x="7267925" y="6355694"/>
                  </a:lnTo>
                  <a:lnTo>
                    <a:pt x="7424360" y="6200685"/>
                  </a:lnTo>
                  <a:cubicBezTo>
                    <a:pt x="7450754" y="6174802"/>
                    <a:pt x="7477598" y="6148731"/>
                    <a:pt x="7504938" y="6122708"/>
                  </a:cubicBezTo>
                  <a:lnTo>
                    <a:pt x="7546396" y="6083697"/>
                  </a:lnTo>
                  <a:cubicBezTo>
                    <a:pt x="7560264" y="6070803"/>
                    <a:pt x="7574780" y="6057532"/>
                    <a:pt x="7588002" y="6045532"/>
                  </a:cubicBezTo>
                  <a:lnTo>
                    <a:pt x="7631000" y="6006709"/>
                  </a:lnTo>
                  <a:lnTo>
                    <a:pt x="7675440" y="5968309"/>
                  </a:lnTo>
                  <a:cubicBezTo>
                    <a:pt x="7690404" y="5955698"/>
                    <a:pt x="7705564" y="5943321"/>
                    <a:pt x="7720626" y="5930851"/>
                  </a:cubicBezTo>
                  <a:cubicBezTo>
                    <a:pt x="7735738" y="5918427"/>
                    <a:pt x="7751197" y="5906521"/>
                    <a:pt x="7766458" y="5894334"/>
                  </a:cubicBezTo>
                  <a:cubicBezTo>
                    <a:pt x="7827949" y="5846192"/>
                    <a:pt x="7890979" y="5800499"/>
                    <a:pt x="7955254" y="5756828"/>
                  </a:cubicBezTo>
                  <a:cubicBezTo>
                    <a:pt x="8083800" y="5669534"/>
                    <a:pt x="8216872" y="5590336"/>
                    <a:pt x="8352678" y="5517630"/>
                  </a:cubicBezTo>
                  <a:lnTo>
                    <a:pt x="8451350" y="5465254"/>
                  </a:lnTo>
                  <a:lnTo>
                    <a:pt x="8548532" y="5413395"/>
                  </a:lnTo>
                  <a:cubicBezTo>
                    <a:pt x="8612110" y="5379090"/>
                    <a:pt x="8673251" y="5345208"/>
                    <a:pt x="8729473" y="5309961"/>
                  </a:cubicBezTo>
                  <a:cubicBezTo>
                    <a:pt x="8743591" y="5301115"/>
                    <a:pt x="8757161" y="5292361"/>
                    <a:pt x="8770781" y="5283232"/>
                  </a:cubicBezTo>
                  <a:cubicBezTo>
                    <a:pt x="8777591" y="5278667"/>
                    <a:pt x="8784451" y="5274103"/>
                    <a:pt x="8790964" y="5269492"/>
                  </a:cubicBezTo>
                  <a:cubicBezTo>
                    <a:pt x="8797574" y="5264879"/>
                    <a:pt x="8804235" y="5260314"/>
                    <a:pt x="8810499" y="5255703"/>
                  </a:cubicBezTo>
                  <a:cubicBezTo>
                    <a:pt x="8835999" y="5237303"/>
                    <a:pt x="8860407" y="5218291"/>
                    <a:pt x="8883571" y="5198479"/>
                  </a:cubicBezTo>
                  <a:cubicBezTo>
                    <a:pt x="8929900" y="5158856"/>
                    <a:pt x="8971258" y="5116315"/>
                    <a:pt x="9006651" y="5070527"/>
                  </a:cubicBezTo>
                  <a:cubicBezTo>
                    <a:pt x="9015351" y="5059328"/>
                    <a:pt x="9024398" y="5046857"/>
                    <a:pt x="9033494" y="5034105"/>
                  </a:cubicBezTo>
                  <a:lnTo>
                    <a:pt x="9040305" y="5024551"/>
                  </a:lnTo>
                  <a:lnTo>
                    <a:pt x="9046568" y="5015281"/>
                  </a:lnTo>
                  <a:cubicBezTo>
                    <a:pt x="9050743" y="5009163"/>
                    <a:pt x="9054819" y="5002952"/>
                    <a:pt x="9058846" y="4996645"/>
                  </a:cubicBezTo>
                  <a:cubicBezTo>
                    <a:pt x="9075002" y="4971517"/>
                    <a:pt x="9090212" y="4945305"/>
                    <a:pt x="9104529" y="4918105"/>
                  </a:cubicBezTo>
                  <a:cubicBezTo>
                    <a:pt x="9133211" y="4863752"/>
                    <a:pt x="9158313" y="4805447"/>
                    <a:pt x="9181081" y="4744694"/>
                  </a:cubicBezTo>
                  <a:cubicBezTo>
                    <a:pt x="9203748" y="4684178"/>
                    <a:pt x="9223383" y="4621778"/>
                    <a:pt x="9240731" y="4557872"/>
                  </a:cubicBezTo>
                  <a:cubicBezTo>
                    <a:pt x="9249481" y="4525966"/>
                    <a:pt x="9257682" y="4493684"/>
                    <a:pt x="9265388" y="4461073"/>
                  </a:cubicBezTo>
                  <a:cubicBezTo>
                    <a:pt x="9269215" y="4444744"/>
                    <a:pt x="9272943" y="4428367"/>
                    <a:pt x="9276571" y="4411943"/>
                  </a:cubicBezTo>
                  <a:lnTo>
                    <a:pt x="9281841" y="4387379"/>
                  </a:lnTo>
                  <a:lnTo>
                    <a:pt x="9286513" y="4364838"/>
                  </a:lnTo>
                  <a:lnTo>
                    <a:pt x="9296754" y="4312038"/>
                  </a:lnTo>
                  <a:lnTo>
                    <a:pt x="9301029" y="4289074"/>
                  </a:lnTo>
                  <a:lnTo>
                    <a:pt x="9302818" y="4278581"/>
                  </a:lnTo>
                  <a:lnTo>
                    <a:pt x="9304658" y="4266816"/>
                  </a:lnTo>
                  <a:lnTo>
                    <a:pt x="9312810" y="4215945"/>
                  </a:lnTo>
                  <a:lnTo>
                    <a:pt x="9316887" y="4190486"/>
                  </a:lnTo>
                  <a:lnTo>
                    <a:pt x="9318923" y="4177780"/>
                  </a:lnTo>
                  <a:cubicBezTo>
                    <a:pt x="9319570" y="4173546"/>
                    <a:pt x="9319969" y="4169169"/>
                    <a:pt x="9320515" y="4164886"/>
                  </a:cubicBezTo>
                  <a:lnTo>
                    <a:pt x="9332445" y="4064981"/>
                  </a:lnTo>
                  <a:cubicBezTo>
                    <a:pt x="9333836" y="4052370"/>
                    <a:pt x="9334880" y="4036888"/>
                    <a:pt x="9336173" y="4018676"/>
                  </a:cubicBezTo>
                  <a:lnTo>
                    <a:pt x="9340199" y="3965171"/>
                  </a:lnTo>
                  <a:cubicBezTo>
                    <a:pt x="9345071" y="3899806"/>
                    <a:pt x="9347358" y="3832983"/>
                    <a:pt x="9347557" y="3765972"/>
                  </a:cubicBezTo>
                  <a:cubicBezTo>
                    <a:pt x="9347656" y="3732420"/>
                    <a:pt x="9347209" y="3698773"/>
                    <a:pt x="9346364" y="3664938"/>
                  </a:cubicBezTo>
                  <a:lnTo>
                    <a:pt x="9344921" y="3615243"/>
                  </a:lnTo>
                  <a:lnTo>
                    <a:pt x="9344524" y="3603526"/>
                  </a:lnTo>
                  <a:lnTo>
                    <a:pt x="9343728" y="3590774"/>
                  </a:lnTo>
                  <a:lnTo>
                    <a:pt x="9342188" y="3565268"/>
                  </a:lnTo>
                  <a:lnTo>
                    <a:pt x="9339056" y="3514256"/>
                  </a:lnTo>
                  <a:cubicBezTo>
                    <a:pt x="9337914" y="3497221"/>
                    <a:pt x="9335874" y="3480138"/>
                    <a:pt x="9334334" y="3463057"/>
                  </a:cubicBezTo>
                  <a:lnTo>
                    <a:pt x="9329363" y="3411810"/>
                  </a:lnTo>
                  <a:lnTo>
                    <a:pt x="9328319" y="3400657"/>
                  </a:lnTo>
                  <a:lnTo>
                    <a:pt x="9327177" y="3390116"/>
                  </a:lnTo>
                  <a:lnTo>
                    <a:pt x="9324293" y="3366774"/>
                  </a:lnTo>
                  <a:lnTo>
                    <a:pt x="9320763" y="3340329"/>
                  </a:lnTo>
                  <a:lnTo>
                    <a:pt x="9317184" y="3311245"/>
                  </a:lnTo>
                  <a:cubicBezTo>
                    <a:pt x="9315594" y="3296893"/>
                    <a:pt x="9313506" y="3282306"/>
                    <a:pt x="9311021" y="3266211"/>
                  </a:cubicBezTo>
                  <a:lnTo>
                    <a:pt x="9302719" y="3215717"/>
                  </a:lnTo>
                  <a:cubicBezTo>
                    <a:pt x="9299936" y="3199059"/>
                    <a:pt x="9297003" y="3182400"/>
                    <a:pt x="9293970" y="3165789"/>
                  </a:cubicBezTo>
                  <a:cubicBezTo>
                    <a:pt x="9281891" y="3099295"/>
                    <a:pt x="9267674" y="3033084"/>
                    <a:pt x="9252065" y="2967107"/>
                  </a:cubicBezTo>
                  <a:cubicBezTo>
                    <a:pt x="9244261" y="2934167"/>
                    <a:pt x="9235959" y="2901273"/>
                    <a:pt x="9227211" y="2868473"/>
                  </a:cubicBezTo>
                  <a:lnTo>
                    <a:pt x="9220699" y="2844426"/>
                  </a:lnTo>
                  <a:lnTo>
                    <a:pt x="9213740" y="2820191"/>
                  </a:lnTo>
                  <a:cubicBezTo>
                    <a:pt x="9209216" y="2804049"/>
                    <a:pt x="9204345" y="2787768"/>
                    <a:pt x="9199374" y="2771438"/>
                  </a:cubicBezTo>
                  <a:cubicBezTo>
                    <a:pt x="9159855" y="2641086"/>
                    <a:pt x="9114272" y="2512099"/>
                    <a:pt x="9061829" y="2385418"/>
                  </a:cubicBezTo>
                  <a:cubicBezTo>
                    <a:pt x="9035582" y="2322077"/>
                    <a:pt x="9008043" y="2259160"/>
                    <a:pt x="8978865" y="2196855"/>
                  </a:cubicBezTo>
                  <a:lnTo>
                    <a:pt x="8956694" y="2150219"/>
                  </a:lnTo>
                  <a:lnTo>
                    <a:pt x="8934176" y="2103914"/>
                  </a:lnTo>
                  <a:cubicBezTo>
                    <a:pt x="8918915" y="2073091"/>
                    <a:pt x="8903157" y="2042032"/>
                    <a:pt x="8887151" y="2011350"/>
                  </a:cubicBezTo>
                  <a:cubicBezTo>
                    <a:pt x="8854988" y="1949891"/>
                    <a:pt x="8822082" y="1888810"/>
                    <a:pt x="8787533" y="1828527"/>
                  </a:cubicBezTo>
                  <a:lnTo>
                    <a:pt x="8761485" y="1783398"/>
                  </a:lnTo>
                  <a:lnTo>
                    <a:pt x="8734791" y="1737893"/>
                  </a:lnTo>
                  <a:cubicBezTo>
                    <a:pt x="8717047" y="1707823"/>
                    <a:pt x="8699200" y="1678363"/>
                    <a:pt x="8680808" y="1648812"/>
                  </a:cubicBezTo>
                  <a:cubicBezTo>
                    <a:pt x="8644322" y="1589658"/>
                    <a:pt x="8606194" y="1531118"/>
                    <a:pt x="8567024" y="1472906"/>
                  </a:cubicBezTo>
                  <a:lnTo>
                    <a:pt x="8537446" y="1429330"/>
                  </a:lnTo>
                  <a:lnTo>
                    <a:pt x="8507423" y="1385896"/>
                  </a:lnTo>
                  <a:cubicBezTo>
                    <a:pt x="8487390" y="1357284"/>
                    <a:pt x="8467158" y="1328719"/>
                    <a:pt x="8446529" y="1300295"/>
                  </a:cubicBezTo>
                  <a:cubicBezTo>
                    <a:pt x="8405271" y="1243496"/>
                    <a:pt x="8362718" y="1187120"/>
                    <a:pt x="8319224" y="1131026"/>
                  </a:cubicBezTo>
                  <a:lnTo>
                    <a:pt x="8286366" y="1089050"/>
                  </a:lnTo>
                  <a:lnTo>
                    <a:pt x="8270161" y="1068439"/>
                  </a:lnTo>
                  <a:lnTo>
                    <a:pt x="8253856" y="1048156"/>
                  </a:lnTo>
                  <a:cubicBezTo>
                    <a:pt x="8231636" y="1020675"/>
                    <a:pt x="8209117" y="993381"/>
                    <a:pt x="8186352" y="966275"/>
                  </a:cubicBezTo>
                  <a:cubicBezTo>
                    <a:pt x="8140917" y="911922"/>
                    <a:pt x="8094240" y="858417"/>
                    <a:pt x="8046768" y="805429"/>
                  </a:cubicBezTo>
                  <a:lnTo>
                    <a:pt x="8010927" y="765853"/>
                  </a:lnTo>
                  <a:lnTo>
                    <a:pt x="7974788" y="726653"/>
                  </a:lnTo>
                  <a:cubicBezTo>
                    <a:pt x="7950382" y="700489"/>
                    <a:pt x="7925824" y="674465"/>
                    <a:pt x="7901070" y="648724"/>
                  </a:cubicBezTo>
                  <a:cubicBezTo>
                    <a:pt x="7851510" y="597289"/>
                    <a:pt x="7801404" y="546514"/>
                    <a:pt x="7750054" y="497008"/>
                  </a:cubicBezTo>
                  <a:cubicBezTo>
                    <a:pt x="7698902" y="447644"/>
                    <a:pt x="7645913" y="398938"/>
                    <a:pt x="7592277" y="351221"/>
                  </a:cubicBezTo>
                  <a:cubicBezTo>
                    <a:pt x="7484856" y="255786"/>
                    <a:pt x="7373308" y="164304"/>
                    <a:pt x="7257734" y="76964"/>
                  </a:cubicBezTo>
                  <a:close/>
                  <a:moveTo>
                    <a:pt x="1886601" y="0"/>
                  </a:moveTo>
                  <a:lnTo>
                    <a:pt x="2292926" y="0"/>
                  </a:lnTo>
                  <a:lnTo>
                    <a:pt x="2135542" y="117781"/>
                  </a:lnTo>
                  <a:cubicBezTo>
                    <a:pt x="2078998" y="162280"/>
                    <a:pt x="2023659" y="208045"/>
                    <a:pt x="1969576" y="254986"/>
                  </a:cubicBezTo>
                  <a:cubicBezTo>
                    <a:pt x="1861309" y="348820"/>
                    <a:pt x="1758064" y="447314"/>
                    <a:pt x="1659938" y="549855"/>
                  </a:cubicBezTo>
                  <a:cubicBezTo>
                    <a:pt x="1266987" y="960346"/>
                    <a:pt x="953820" y="1431495"/>
                    <a:pt x="729383" y="1936480"/>
                  </a:cubicBezTo>
                  <a:cubicBezTo>
                    <a:pt x="673260" y="2062362"/>
                    <a:pt x="622855" y="2190972"/>
                    <a:pt x="578465" y="2320807"/>
                  </a:cubicBezTo>
                  <a:cubicBezTo>
                    <a:pt x="534125" y="2450687"/>
                    <a:pt x="496147" y="2582216"/>
                    <a:pt x="465080" y="2714875"/>
                  </a:cubicBezTo>
                  <a:cubicBezTo>
                    <a:pt x="449769" y="2780991"/>
                    <a:pt x="435850" y="2848191"/>
                    <a:pt x="423820" y="2915436"/>
                  </a:cubicBezTo>
                  <a:cubicBezTo>
                    <a:pt x="411840" y="2982731"/>
                    <a:pt x="401054" y="3050260"/>
                    <a:pt x="392355" y="3118071"/>
                  </a:cubicBezTo>
                  <a:cubicBezTo>
                    <a:pt x="374509" y="3253646"/>
                    <a:pt x="363424" y="3389880"/>
                    <a:pt x="358801" y="3526915"/>
                  </a:cubicBezTo>
                  <a:cubicBezTo>
                    <a:pt x="349009" y="3800843"/>
                    <a:pt x="366357" y="4075570"/>
                    <a:pt x="410350" y="4348226"/>
                  </a:cubicBezTo>
                  <a:cubicBezTo>
                    <a:pt x="421286" y="4416132"/>
                    <a:pt x="434209" y="4483660"/>
                    <a:pt x="449022" y="4551049"/>
                  </a:cubicBezTo>
                  <a:cubicBezTo>
                    <a:pt x="463737" y="4618436"/>
                    <a:pt x="480389" y="4685588"/>
                    <a:pt x="498882" y="4752365"/>
                  </a:cubicBezTo>
                  <a:cubicBezTo>
                    <a:pt x="517373" y="4819141"/>
                    <a:pt x="537704" y="4885635"/>
                    <a:pt x="559775" y="4951657"/>
                  </a:cubicBezTo>
                  <a:cubicBezTo>
                    <a:pt x="581946" y="5017775"/>
                    <a:pt x="605358" y="5083375"/>
                    <a:pt x="631406" y="5147986"/>
                  </a:cubicBezTo>
                  <a:cubicBezTo>
                    <a:pt x="734055" y="5407608"/>
                    <a:pt x="865188" y="5658570"/>
                    <a:pt x="1023461" y="5893957"/>
                  </a:cubicBezTo>
                  <a:cubicBezTo>
                    <a:pt x="1181487" y="6129578"/>
                    <a:pt x="1367051" y="6349247"/>
                    <a:pt x="1575880" y="6547646"/>
                  </a:cubicBezTo>
                  <a:cubicBezTo>
                    <a:pt x="1680269" y="6646916"/>
                    <a:pt x="1790338" y="6740939"/>
                    <a:pt x="1905228" y="6829468"/>
                  </a:cubicBezTo>
                  <a:lnTo>
                    <a:pt x="1944230" y="6858000"/>
                  </a:lnTo>
                  <a:lnTo>
                    <a:pt x="1372541" y="6858000"/>
                  </a:lnTo>
                  <a:lnTo>
                    <a:pt x="1115251" y="6590005"/>
                  </a:lnTo>
                  <a:cubicBezTo>
                    <a:pt x="418530" y="5790792"/>
                    <a:pt x="0" y="4766182"/>
                    <a:pt x="0" y="3649031"/>
                  </a:cubicBezTo>
                  <a:cubicBezTo>
                    <a:pt x="0" y="2212695"/>
                    <a:pt x="691856" y="929334"/>
                    <a:pt x="1777294" y="8131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Freeform: Shape 19">
              <a:extLst>
                <a:ext uri="{FF2B5EF4-FFF2-40B4-BE49-F238E27FC236}">
                  <a16:creationId xmlns:a16="http://schemas.microsoft.com/office/drawing/2014/main" id="{82B0ED5C-927D-4C5F-8F27-1B403820B9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303402" y="36937"/>
              <a:ext cx="9767847" cy="6858000"/>
            </a:xfrm>
            <a:custGeom>
              <a:avLst/>
              <a:gdLst>
                <a:gd name="connsiteX0" fmla="*/ 7145704 w 9767847"/>
                <a:gd name="connsiteY0" fmla="*/ 0 h 6858000"/>
                <a:gd name="connsiteX1" fmla="*/ 7875738 w 9767847"/>
                <a:gd name="connsiteY1" fmla="*/ 0 h 6858000"/>
                <a:gd name="connsiteX2" fmla="*/ 7990553 w 9767847"/>
                <a:gd name="connsiteY2" fmla="*/ 85415 h 6858000"/>
                <a:gd name="connsiteX3" fmla="*/ 9767847 w 9767847"/>
                <a:gd name="connsiteY3" fmla="*/ 3653129 h 6858000"/>
                <a:gd name="connsiteX4" fmla="*/ 8652597 w 9767847"/>
                <a:gd name="connsiteY4" fmla="*/ 6594103 h 6858000"/>
                <a:gd name="connsiteX5" fmla="*/ 8399240 w 9767847"/>
                <a:gd name="connsiteY5" fmla="*/ 6858000 h 6858000"/>
                <a:gd name="connsiteX6" fmla="*/ 6766926 w 9767847"/>
                <a:gd name="connsiteY6" fmla="*/ 6858000 h 6858000"/>
                <a:gd name="connsiteX7" fmla="*/ 6804586 w 9767847"/>
                <a:gd name="connsiteY7" fmla="*/ 6821201 h 6858000"/>
                <a:gd name="connsiteX8" fmla="*/ 6881735 w 9767847"/>
                <a:gd name="connsiteY8" fmla="*/ 6745295 h 6858000"/>
                <a:gd name="connsiteX9" fmla="*/ 6958883 w 9767847"/>
                <a:gd name="connsiteY9" fmla="*/ 6668920 h 6858000"/>
                <a:gd name="connsiteX10" fmla="*/ 7267925 w 9767847"/>
                <a:gd name="connsiteY10" fmla="*/ 6359792 h 6858000"/>
                <a:gd name="connsiteX11" fmla="*/ 7424360 w 9767847"/>
                <a:gd name="connsiteY11" fmla="*/ 6204783 h 6858000"/>
                <a:gd name="connsiteX12" fmla="*/ 7504938 w 9767847"/>
                <a:gd name="connsiteY12" fmla="*/ 6126806 h 6858000"/>
                <a:gd name="connsiteX13" fmla="*/ 7546396 w 9767847"/>
                <a:gd name="connsiteY13" fmla="*/ 6087795 h 6858000"/>
                <a:gd name="connsiteX14" fmla="*/ 7588002 w 9767847"/>
                <a:gd name="connsiteY14" fmla="*/ 6049630 h 6858000"/>
                <a:gd name="connsiteX15" fmla="*/ 7631000 w 9767847"/>
                <a:gd name="connsiteY15" fmla="*/ 6010807 h 6858000"/>
                <a:gd name="connsiteX16" fmla="*/ 7675440 w 9767847"/>
                <a:gd name="connsiteY16" fmla="*/ 5972407 h 6858000"/>
                <a:gd name="connsiteX17" fmla="*/ 7720626 w 9767847"/>
                <a:gd name="connsiteY17" fmla="*/ 5934949 h 6858000"/>
                <a:gd name="connsiteX18" fmla="*/ 7766458 w 9767847"/>
                <a:gd name="connsiteY18" fmla="*/ 5898432 h 6858000"/>
                <a:gd name="connsiteX19" fmla="*/ 7955254 w 9767847"/>
                <a:gd name="connsiteY19" fmla="*/ 5760926 h 6858000"/>
                <a:gd name="connsiteX20" fmla="*/ 8352678 w 9767847"/>
                <a:gd name="connsiteY20" fmla="*/ 5521728 h 6858000"/>
                <a:gd name="connsiteX21" fmla="*/ 8451350 w 9767847"/>
                <a:gd name="connsiteY21" fmla="*/ 5469352 h 6858000"/>
                <a:gd name="connsiteX22" fmla="*/ 8548532 w 9767847"/>
                <a:gd name="connsiteY22" fmla="*/ 5417493 h 6858000"/>
                <a:gd name="connsiteX23" fmla="*/ 8729473 w 9767847"/>
                <a:gd name="connsiteY23" fmla="*/ 5314059 h 6858000"/>
                <a:gd name="connsiteX24" fmla="*/ 8770781 w 9767847"/>
                <a:gd name="connsiteY24" fmla="*/ 5287330 h 6858000"/>
                <a:gd name="connsiteX25" fmla="*/ 8790964 w 9767847"/>
                <a:gd name="connsiteY25" fmla="*/ 5273590 h 6858000"/>
                <a:gd name="connsiteX26" fmla="*/ 8810499 w 9767847"/>
                <a:gd name="connsiteY26" fmla="*/ 5259801 h 6858000"/>
                <a:gd name="connsiteX27" fmla="*/ 8883571 w 9767847"/>
                <a:gd name="connsiteY27" fmla="*/ 5202577 h 6858000"/>
                <a:gd name="connsiteX28" fmla="*/ 9006651 w 9767847"/>
                <a:gd name="connsiteY28" fmla="*/ 5074625 h 6858000"/>
                <a:gd name="connsiteX29" fmla="*/ 9033494 w 9767847"/>
                <a:gd name="connsiteY29" fmla="*/ 5038203 h 6858000"/>
                <a:gd name="connsiteX30" fmla="*/ 9040305 w 9767847"/>
                <a:gd name="connsiteY30" fmla="*/ 5028649 h 6858000"/>
                <a:gd name="connsiteX31" fmla="*/ 9046568 w 9767847"/>
                <a:gd name="connsiteY31" fmla="*/ 5019379 h 6858000"/>
                <a:gd name="connsiteX32" fmla="*/ 9058846 w 9767847"/>
                <a:gd name="connsiteY32" fmla="*/ 5000743 h 6858000"/>
                <a:gd name="connsiteX33" fmla="*/ 9104529 w 9767847"/>
                <a:gd name="connsiteY33" fmla="*/ 4922203 h 6858000"/>
                <a:gd name="connsiteX34" fmla="*/ 9181081 w 9767847"/>
                <a:gd name="connsiteY34" fmla="*/ 4748792 h 6858000"/>
                <a:gd name="connsiteX35" fmla="*/ 9240731 w 9767847"/>
                <a:gd name="connsiteY35" fmla="*/ 4561970 h 6858000"/>
                <a:gd name="connsiteX36" fmla="*/ 9265388 w 9767847"/>
                <a:gd name="connsiteY36" fmla="*/ 4465171 h 6858000"/>
                <a:gd name="connsiteX37" fmla="*/ 9276571 w 9767847"/>
                <a:gd name="connsiteY37" fmla="*/ 4416041 h 6858000"/>
                <a:gd name="connsiteX38" fmla="*/ 9281841 w 9767847"/>
                <a:gd name="connsiteY38" fmla="*/ 4391477 h 6858000"/>
                <a:gd name="connsiteX39" fmla="*/ 9286513 w 9767847"/>
                <a:gd name="connsiteY39" fmla="*/ 4368936 h 6858000"/>
                <a:gd name="connsiteX40" fmla="*/ 9296754 w 9767847"/>
                <a:gd name="connsiteY40" fmla="*/ 4316136 h 6858000"/>
                <a:gd name="connsiteX41" fmla="*/ 9301029 w 9767847"/>
                <a:gd name="connsiteY41" fmla="*/ 4293172 h 6858000"/>
                <a:gd name="connsiteX42" fmla="*/ 9302818 w 9767847"/>
                <a:gd name="connsiteY42" fmla="*/ 4282679 h 6858000"/>
                <a:gd name="connsiteX43" fmla="*/ 9304658 w 9767847"/>
                <a:gd name="connsiteY43" fmla="*/ 4270914 h 6858000"/>
                <a:gd name="connsiteX44" fmla="*/ 9312810 w 9767847"/>
                <a:gd name="connsiteY44" fmla="*/ 4220043 h 6858000"/>
                <a:gd name="connsiteX45" fmla="*/ 9316887 w 9767847"/>
                <a:gd name="connsiteY45" fmla="*/ 4194584 h 6858000"/>
                <a:gd name="connsiteX46" fmla="*/ 9318923 w 9767847"/>
                <a:gd name="connsiteY46" fmla="*/ 4181878 h 6858000"/>
                <a:gd name="connsiteX47" fmla="*/ 9320515 w 9767847"/>
                <a:gd name="connsiteY47" fmla="*/ 4168984 h 6858000"/>
                <a:gd name="connsiteX48" fmla="*/ 9332445 w 9767847"/>
                <a:gd name="connsiteY48" fmla="*/ 4069079 h 6858000"/>
                <a:gd name="connsiteX49" fmla="*/ 9336173 w 9767847"/>
                <a:gd name="connsiteY49" fmla="*/ 4022774 h 6858000"/>
                <a:gd name="connsiteX50" fmla="*/ 9340199 w 9767847"/>
                <a:gd name="connsiteY50" fmla="*/ 3969269 h 6858000"/>
                <a:gd name="connsiteX51" fmla="*/ 9347557 w 9767847"/>
                <a:gd name="connsiteY51" fmla="*/ 3770070 h 6858000"/>
                <a:gd name="connsiteX52" fmla="*/ 9346364 w 9767847"/>
                <a:gd name="connsiteY52" fmla="*/ 3669036 h 6858000"/>
                <a:gd name="connsiteX53" fmla="*/ 9344921 w 9767847"/>
                <a:gd name="connsiteY53" fmla="*/ 3619341 h 6858000"/>
                <a:gd name="connsiteX54" fmla="*/ 9344524 w 9767847"/>
                <a:gd name="connsiteY54" fmla="*/ 3607624 h 6858000"/>
                <a:gd name="connsiteX55" fmla="*/ 9343728 w 9767847"/>
                <a:gd name="connsiteY55" fmla="*/ 3594872 h 6858000"/>
                <a:gd name="connsiteX56" fmla="*/ 9342188 w 9767847"/>
                <a:gd name="connsiteY56" fmla="*/ 3569366 h 6858000"/>
                <a:gd name="connsiteX57" fmla="*/ 9339056 w 9767847"/>
                <a:gd name="connsiteY57" fmla="*/ 3518354 h 6858000"/>
                <a:gd name="connsiteX58" fmla="*/ 9334334 w 9767847"/>
                <a:gd name="connsiteY58" fmla="*/ 3467155 h 6858000"/>
                <a:gd name="connsiteX59" fmla="*/ 9329363 w 9767847"/>
                <a:gd name="connsiteY59" fmla="*/ 3415908 h 6858000"/>
                <a:gd name="connsiteX60" fmla="*/ 9328319 w 9767847"/>
                <a:gd name="connsiteY60" fmla="*/ 3404755 h 6858000"/>
                <a:gd name="connsiteX61" fmla="*/ 9327177 w 9767847"/>
                <a:gd name="connsiteY61" fmla="*/ 3394214 h 6858000"/>
                <a:gd name="connsiteX62" fmla="*/ 9324293 w 9767847"/>
                <a:gd name="connsiteY62" fmla="*/ 3370872 h 6858000"/>
                <a:gd name="connsiteX63" fmla="*/ 9320763 w 9767847"/>
                <a:gd name="connsiteY63" fmla="*/ 3344427 h 6858000"/>
                <a:gd name="connsiteX64" fmla="*/ 9317184 w 9767847"/>
                <a:gd name="connsiteY64" fmla="*/ 3315343 h 6858000"/>
                <a:gd name="connsiteX65" fmla="*/ 9311021 w 9767847"/>
                <a:gd name="connsiteY65" fmla="*/ 3270309 h 6858000"/>
                <a:gd name="connsiteX66" fmla="*/ 9302719 w 9767847"/>
                <a:gd name="connsiteY66" fmla="*/ 3219815 h 6858000"/>
                <a:gd name="connsiteX67" fmla="*/ 9293970 w 9767847"/>
                <a:gd name="connsiteY67" fmla="*/ 3169887 h 6858000"/>
                <a:gd name="connsiteX68" fmla="*/ 9252065 w 9767847"/>
                <a:gd name="connsiteY68" fmla="*/ 2971205 h 6858000"/>
                <a:gd name="connsiteX69" fmla="*/ 9227211 w 9767847"/>
                <a:gd name="connsiteY69" fmla="*/ 2872571 h 6858000"/>
                <a:gd name="connsiteX70" fmla="*/ 9220699 w 9767847"/>
                <a:gd name="connsiteY70" fmla="*/ 2848524 h 6858000"/>
                <a:gd name="connsiteX71" fmla="*/ 9213740 w 9767847"/>
                <a:gd name="connsiteY71" fmla="*/ 2824289 h 6858000"/>
                <a:gd name="connsiteX72" fmla="*/ 9199374 w 9767847"/>
                <a:gd name="connsiteY72" fmla="*/ 2775536 h 6858000"/>
                <a:gd name="connsiteX73" fmla="*/ 9061829 w 9767847"/>
                <a:gd name="connsiteY73" fmla="*/ 2389515 h 6858000"/>
                <a:gd name="connsiteX74" fmla="*/ 8978865 w 9767847"/>
                <a:gd name="connsiteY74" fmla="*/ 2200953 h 6858000"/>
                <a:gd name="connsiteX75" fmla="*/ 8956694 w 9767847"/>
                <a:gd name="connsiteY75" fmla="*/ 2154317 h 6858000"/>
                <a:gd name="connsiteX76" fmla="*/ 8934176 w 9767847"/>
                <a:gd name="connsiteY76" fmla="*/ 2108012 h 6858000"/>
                <a:gd name="connsiteX77" fmla="*/ 8887151 w 9767847"/>
                <a:gd name="connsiteY77" fmla="*/ 2015448 h 6858000"/>
                <a:gd name="connsiteX78" fmla="*/ 8787533 w 9767847"/>
                <a:gd name="connsiteY78" fmla="*/ 1832625 h 6858000"/>
                <a:gd name="connsiteX79" fmla="*/ 8761485 w 9767847"/>
                <a:gd name="connsiteY79" fmla="*/ 1787496 h 6858000"/>
                <a:gd name="connsiteX80" fmla="*/ 8734791 w 9767847"/>
                <a:gd name="connsiteY80" fmla="*/ 1741991 h 6858000"/>
                <a:gd name="connsiteX81" fmla="*/ 8680808 w 9767847"/>
                <a:gd name="connsiteY81" fmla="*/ 1652910 h 6858000"/>
                <a:gd name="connsiteX82" fmla="*/ 8567024 w 9767847"/>
                <a:gd name="connsiteY82" fmla="*/ 1477004 h 6858000"/>
                <a:gd name="connsiteX83" fmla="*/ 8537446 w 9767847"/>
                <a:gd name="connsiteY83" fmla="*/ 1433428 h 6858000"/>
                <a:gd name="connsiteX84" fmla="*/ 8507423 w 9767847"/>
                <a:gd name="connsiteY84" fmla="*/ 1389994 h 6858000"/>
                <a:gd name="connsiteX85" fmla="*/ 8446529 w 9767847"/>
                <a:gd name="connsiteY85" fmla="*/ 1304393 h 6858000"/>
                <a:gd name="connsiteX86" fmla="*/ 8319224 w 9767847"/>
                <a:gd name="connsiteY86" fmla="*/ 1135124 h 6858000"/>
                <a:gd name="connsiteX87" fmla="*/ 8286366 w 9767847"/>
                <a:gd name="connsiteY87" fmla="*/ 1093148 h 6858000"/>
                <a:gd name="connsiteX88" fmla="*/ 8270161 w 9767847"/>
                <a:gd name="connsiteY88" fmla="*/ 1072538 h 6858000"/>
                <a:gd name="connsiteX89" fmla="*/ 8253856 w 9767847"/>
                <a:gd name="connsiteY89" fmla="*/ 1052254 h 6858000"/>
                <a:gd name="connsiteX90" fmla="*/ 8186352 w 9767847"/>
                <a:gd name="connsiteY90" fmla="*/ 970373 h 6858000"/>
                <a:gd name="connsiteX91" fmla="*/ 8046768 w 9767847"/>
                <a:gd name="connsiteY91" fmla="*/ 809527 h 6858000"/>
                <a:gd name="connsiteX92" fmla="*/ 8010927 w 9767847"/>
                <a:gd name="connsiteY92" fmla="*/ 769951 h 6858000"/>
                <a:gd name="connsiteX93" fmla="*/ 7974788 w 9767847"/>
                <a:gd name="connsiteY93" fmla="*/ 730751 h 6858000"/>
                <a:gd name="connsiteX94" fmla="*/ 7901070 w 9767847"/>
                <a:gd name="connsiteY94" fmla="*/ 652823 h 6858000"/>
                <a:gd name="connsiteX95" fmla="*/ 7750054 w 9767847"/>
                <a:gd name="connsiteY95" fmla="*/ 501106 h 6858000"/>
                <a:gd name="connsiteX96" fmla="*/ 7592277 w 9767847"/>
                <a:gd name="connsiteY96" fmla="*/ 355319 h 6858000"/>
                <a:gd name="connsiteX97" fmla="*/ 7257734 w 9767847"/>
                <a:gd name="connsiteY97" fmla="*/ 81062 h 6858000"/>
                <a:gd name="connsiteX98" fmla="*/ 1892109 w 9767847"/>
                <a:gd name="connsiteY98" fmla="*/ 0 h 6858000"/>
                <a:gd name="connsiteX99" fmla="*/ 2298402 w 9767847"/>
                <a:gd name="connsiteY99" fmla="*/ 0 h 6858000"/>
                <a:gd name="connsiteX100" fmla="*/ 2135542 w 9767847"/>
                <a:gd name="connsiteY100" fmla="*/ 121879 h 6858000"/>
                <a:gd name="connsiteX101" fmla="*/ 1969576 w 9767847"/>
                <a:gd name="connsiteY101" fmla="*/ 259084 h 6858000"/>
                <a:gd name="connsiteX102" fmla="*/ 1659938 w 9767847"/>
                <a:gd name="connsiteY102" fmla="*/ 553953 h 6858000"/>
                <a:gd name="connsiteX103" fmla="*/ 729383 w 9767847"/>
                <a:gd name="connsiteY103" fmla="*/ 1940578 h 6858000"/>
                <a:gd name="connsiteX104" fmla="*/ 578465 w 9767847"/>
                <a:gd name="connsiteY104" fmla="*/ 2324905 h 6858000"/>
                <a:gd name="connsiteX105" fmla="*/ 465080 w 9767847"/>
                <a:gd name="connsiteY105" fmla="*/ 2718973 h 6858000"/>
                <a:gd name="connsiteX106" fmla="*/ 423820 w 9767847"/>
                <a:gd name="connsiteY106" fmla="*/ 2919535 h 6858000"/>
                <a:gd name="connsiteX107" fmla="*/ 392355 w 9767847"/>
                <a:gd name="connsiteY107" fmla="*/ 3122169 h 6858000"/>
                <a:gd name="connsiteX108" fmla="*/ 358801 w 9767847"/>
                <a:gd name="connsiteY108" fmla="*/ 3531013 h 6858000"/>
                <a:gd name="connsiteX109" fmla="*/ 410350 w 9767847"/>
                <a:gd name="connsiteY109" fmla="*/ 4352324 h 6858000"/>
                <a:gd name="connsiteX110" fmla="*/ 449022 w 9767847"/>
                <a:gd name="connsiteY110" fmla="*/ 4555147 h 6858000"/>
                <a:gd name="connsiteX111" fmla="*/ 498882 w 9767847"/>
                <a:gd name="connsiteY111" fmla="*/ 4756463 h 6858000"/>
                <a:gd name="connsiteX112" fmla="*/ 559775 w 9767847"/>
                <a:gd name="connsiteY112" fmla="*/ 4955755 h 6858000"/>
                <a:gd name="connsiteX113" fmla="*/ 631406 w 9767847"/>
                <a:gd name="connsiteY113" fmla="*/ 5152084 h 6858000"/>
                <a:gd name="connsiteX114" fmla="*/ 1023461 w 9767847"/>
                <a:gd name="connsiteY114" fmla="*/ 5898055 h 6858000"/>
                <a:gd name="connsiteX115" fmla="*/ 1575880 w 9767847"/>
                <a:gd name="connsiteY115" fmla="*/ 6551744 h 6858000"/>
                <a:gd name="connsiteX116" fmla="*/ 1905228 w 9767847"/>
                <a:gd name="connsiteY116" fmla="*/ 6833566 h 6858000"/>
                <a:gd name="connsiteX117" fmla="*/ 1938629 w 9767847"/>
                <a:gd name="connsiteY117" fmla="*/ 6858000 h 6858000"/>
                <a:gd name="connsiteX118" fmla="*/ 1368607 w 9767847"/>
                <a:gd name="connsiteY118" fmla="*/ 6858000 h 6858000"/>
                <a:gd name="connsiteX119" fmla="*/ 1115251 w 9767847"/>
                <a:gd name="connsiteY119" fmla="*/ 6594103 h 6858000"/>
                <a:gd name="connsiteX120" fmla="*/ 0 w 9767847"/>
                <a:gd name="connsiteY120" fmla="*/ 3653129 h 6858000"/>
                <a:gd name="connsiteX121" fmla="*/ 1777294 w 9767847"/>
                <a:gd name="connsiteY121" fmla="*/ 8541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9767847" h="6858000">
                  <a:moveTo>
                    <a:pt x="7145704" y="0"/>
                  </a:moveTo>
                  <a:lnTo>
                    <a:pt x="7875738" y="0"/>
                  </a:lnTo>
                  <a:lnTo>
                    <a:pt x="7990553" y="85415"/>
                  </a:lnTo>
                  <a:cubicBezTo>
                    <a:pt x="9075991" y="933432"/>
                    <a:pt x="9767847" y="2216793"/>
                    <a:pt x="9767847" y="3653129"/>
                  </a:cubicBezTo>
                  <a:cubicBezTo>
                    <a:pt x="9767847" y="4770280"/>
                    <a:pt x="9349317" y="5794890"/>
                    <a:pt x="8652597" y="6594103"/>
                  </a:cubicBezTo>
                  <a:lnTo>
                    <a:pt x="8399240" y="6858000"/>
                  </a:lnTo>
                  <a:lnTo>
                    <a:pt x="6766926" y="6858000"/>
                  </a:lnTo>
                  <a:lnTo>
                    <a:pt x="6804586" y="6821201"/>
                  </a:lnTo>
                  <a:lnTo>
                    <a:pt x="6881735" y="6745295"/>
                  </a:lnTo>
                  <a:cubicBezTo>
                    <a:pt x="6907435" y="6719979"/>
                    <a:pt x="6933134" y="6694896"/>
                    <a:pt x="6958883" y="6668920"/>
                  </a:cubicBezTo>
                  <a:lnTo>
                    <a:pt x="7267925" y="6359792"/>
                  </a:lnTo>
                  <a:lnTo>
                    <a:pt x="7424360" y="6204783"/>
                  </a:lnTo>
                  <a:cubicBezTo>
                    <a:pt x="7450754" y="6178900"/>
                    <a:pt x="7477598" y="6152829"/>
                    <a:pt x="7504938" y="6126806"/>
                  </a:cubicBezTo>
                  <a:lnTo>
                    <a:pt x="7546396" y="6087795"/>
                  </a:lnTo>
                  <a:cubicBezTo>
                    <a:pt x="7560264" y="6074901"/>
                    <a:pt x="7574780" y="6061630"/>
                    <a:pt x="7588002" y="6049630"/>
                  </a:cubicBezTo>
                  <a:lnTo>
                    <a:pt x="7631000" y="6010807"/>
                  </a:lnTo>
                  <a:lnTo>
                    <a:pt x="7675440" y="5972407"/>
                  </a:lnTo>
                  <a:cubicBezTo>
                    <a:pt x="7690404" y="5959796"/>
                    <a:pt x="7705564" y="5947419"/>
                    <a:pt x="7720626" y="5934949"/>
                  </a:cubicBezTo>
                  <a:cubicBezTo>
                    <a:pt x="7735738" y="5922525"/>
                    <a:pt x="7751197" y="5910619"/>
                    <a:pt x="7766458" y="5898432"/>
                  </a:cubicBezTo>
                  <a:cubicBezTo>
                    <a:pt x="7827949" y="5850290"/>
                    <a:pt x="7890979" y="5804597"/>
                    <a:pt x="7955254" y="5760926"/>
                  </a:cubicBezTo>
                  <a:cubicBezTo>
                    <a:pt x="8083800" y="5673632"/>
                    <a:pt x="8216872" y="5594434"/>
                    <a:pt x="8352678" y="5521728"/>
                  </a:cubicBezTo>
                  <a:lnTo>
                    <a:pt x="8451350" y="5469352"/>
                  </a:lnTo>
                  <a:lnTo>
                    <a:pt x="8548532" y="5417493"/>
                  </a:lnTo>
                  <a:cubicBezTo>
                    <a:pt x="8612110" y="5383188"/>
                    <a:pt x="8673251" y="5349306"/>
                    <a:pt x="8729473" y="5314059"/>
                  </a:cubicBezTo>
                  <a:cubicBezTo>
                    <a:pt x="8743591" y="5305213"/>
                    <a:pt x="8757161" y="5296459"/>
                    <a:pt x="8770781" y="5287330"/>
                  </a:cubicBezTo>
                  <a:cubicBezTo>
                    <a:pt x="8777591" y="5282765"/>
                    <a:pt x="8784451" y="5278201"/>
                    <a:pt x="8790964" y="5273590"/>
                  </a:cubicBezTo>
                  <a:cubicBezTo>
                    <a:pt x="8797574" y="5268977"/>
                    <a:pt x="8804235" y="5264412"/>
                    <a:pt x="8810499" y="5259801"/>
                  </a:cubicBezTo>
                  <a:cubicBezTo>
                    <a:pt x="8835999" y="5241401"/>
                    <a:pt x="8860407" y="5222389"/>
                    <a:pt x="8883571" y="5202577"/>
                  </a:cubicBezTo>
                  <a:cubicBezTo>
                    <a:pt x="8929900" y="5162954"/>
                    <a:pt x="8971258" y="5120413"/>
                    <a:pt x="9006651" y="5074625"/>
                  </a:cubicBezTo>
                  <a:cubicBezTo>
                    <a:pt x="9015351" y="5063426"/>
                    <a:pt x="9024398" y="5050955"/>
                    <a:pt x="9033494" y="5038203"/>
                  </a:cubicBezTo>
                  <a:lnTo>
                    <a:pt x="9040305" y="5028649"/>
                  </a:lnTo>
                  <a:lnTo>
                    <a:pt x="9046568" y="5019379"/>
                  </a:lnTo>
                  <a:cubicBezTo>
                    <a:pt x="9050743" y="5013261"/>
                    <a:pt x="9054819" y="5007050"/>
                    <a:pt x="9058846" y="5000743"/>
                  </a:cubicBezTo>
                  <a:cubicBezTo>
                    <a:pt x="9075002" y="4975615"/>
                    <a:pt x="9090212" y="4949403"/>
                    <a:pt x="9104529" y="4922203"/>
                  </a:cubicBezTo>
                  <a:cubicBezTo>
                    <a:pt x="9133211" y="4867850"/>
                    <a:pt x="9158313" y="4809545"/>
                    <a:pt x="9181081" y="4748792"/>
                  </a:cubicBezTo>
                  <a:cubicBezTo>
                    <a:pt x="9203748" y="4688276"/>
                    <a:pt x="9223383" y="4625876"/>
                    <a:pt x="9240731" y="4561970"/>
                  </a:cubicBezTo>
                  <a:cubicBezTo>
                    <a:pt x="9249481" y="4530064"/>
                    <a:pt x="9257682" y="4497782"/>
                    <a:pt x="9265388" y="4465171"/>
                  </a:cubicBezTo>
                  <a:cubicBezTo>
                    <a:pt x="9269215" y="4448842"/>
                    <a:pt x="9272943" y="4432465"/>
                    <a:pt x="9276571" y="4416041"/>
                  </a:cubicBezTo>
                  <a:lnTo>
                    <a:pt x="9281841" y="4391477"/>
                  </a:lnTo>
                  <a:lnTo>
                    <a:pt x="9286513" y="4368936"/>
                  </a:lnTo>
                  <a:lnTo>
                    <a:pt x="9296754" y="4316136"/>
                  </a:lnTo>
                  <a:lnTo>
                    <a:pt x="9301029" y="4293172"/>
                  </a:lnTo>
                  <a:lnTo>
                    <a:pt x="9302818" y="4282679"/>
                  </a:lnTo>
                  <a:lnTo>
                    <a:pt x="9304658" y="4270914"/>
                  </a:lnTo>
                  <a:lnTo>
                    <a:pt x="9312810" y="4220043"/>
                  </a:lnTo>
                  <a:lnTo>
                    <a:pt x="9316887" y="4194584"/>
                  </a:lnTo>
                  <a:lnTo>
                    <a:pt x="9318923" y="4181878"/>
                  </a:lnTo>
                  <a:cubicBezTo>
                    <a:pt x="9319570" y="4177644"/>
                    <a:pt x="9319969" y="4173267"/>
                    <a:pt x="9320515" y="4168984"/>
                  </a:cubicBezTo>
                  <a:lnTo>
                    <a:pt x="9332445" y="4069079"/>
                  </a:lnTo>
                  <a:cubicBezTo>
                    <a:pt x="9333836" y="4056468"/>
                    <a:pt x="9334880" y="4040986"/>
                    <a:pt x="9336173" y="4022774"/>
                  </a:cubicBezTo>
                  <a:lnTo>
                    <a:pt x="9340199" y="3969269"/>
                  </a:lnTo>
                  <a:cubicBezTo>
                    <a:pt x="9345071" y="3903904"/>
                    <a:pt x="9347358" y="3837081"/>
                    <a:pt x="9347557" y="3770070"/>
                  </a:cubicBezTo>
                  <a:cubicBezTo>
                    <a:pt x="9347656" y="3736518"/>
                    <a:pt x="9347209" y="3702871"/>
                    <a:pt x="9346364" y="3669036"/>
                  </a:cubicBezTo>
                  <a:lnTo>
                    <a:pt x="9344921" y="3619341"/>
                  </a:lnTo>
                  <a:lnTo>
                    <a:pt x="9344524" y="3607624"/>
                  </a:lnTo>
                  <a:lnTo>
                    <a:pt x="9343728" y="3594872"/>
                  </a:lnTo>
                  <a:lnTo>
                    <a:pt x="9342188" y="3569366"/>
                  </a:lnTo>
                  <a:lnTo>
                    <a:pt x="9339056" y="3518354"/>
                  </a:lnTo>
                  <a:cubicBezTo>
                    <a:pt x="9337914" y="3501319"/>
                    <a:pt x="9335874" y="3484236"/>
                    <a:pt x="9334334" y="3467155"/>
                  </a:cubicBezTo>
                  <a:lnTo>
                    <a:pt x="9329363" y="3415908"/>
                  </a:lnTo>
                  <a:lnTo>
                    <a:pt x="9328319" y="3404755"/>
                  </a:lnTo>
                  <a:lnTo>
                    <a:pt x="9327177" y="3394214"/>
                  </a:lnTo>
                  <a:lnTo>
                    <a:pt x="9324293" y="3370872"/>
                  </a:lnTo>
                  <a:lnTo>
                    <a:pt x="9320763" y="3344427"/>
                  </a:lnTo>
                  <a:lnTo>
                    <a:pt x="9317184" y="3315343"/>
                  </a:lnTo>
                  <a:cubicBezTo>
                    <a:pt x="9315594" y="3300991"/>
                    <a:pt x="9313506" y="3286404"/>
                    <a:pt x="9311021" y="3270309"/>
                  </a:cubicBezTo>
                  <a:lnTo>
                    <a:pt x="9302719" y="3219815"/>
                  </a:lnTo>
                  <a:cubicBezTo>
                    <a:pt x="9299936" y="3203157"/>
                    <a:pt x="9297003" y="3186498"/>
                    <a:pt x="9293970" y="3169887"/>
                  </a:cubicBezTo>
                  <a:cubicBezTo>
                    <a:pt x="9281891" y="3103393"/>
                    <a:pt x="9267674" y="3037182"/>
                    <a:pt x="9252065" y="2971205"/>
                  </a:cubicBezTo>
                  <a:cubicBezTo>
                    <a:pt x="9244261" y="2938265"/>
                    <a:pt x="9235959" y="2905371"/>
                    <a:pt x="9227211" y="2872571"/>
                  </a:cubicBezTo>
                  <a:lnTo>
                    <a:pt x="9220699" y="2848524"/>
                  </a:lnTo>
                  <a:lnTo>
                    <a:pt x="9213740" y="2824289"/>
                  </a:lnTo>
                  <a:cubicBezTo>
                    <a:pt x="9209216" y="2808147"/>
                    <a:pt x="9204345" y="2791866"/>
                    <a:pt x="9199374" y="2775536"/>
                  </a:cubicBezTo>
                  <a:cubicBezTo>
                    <a:pt x="9159855" y="2645184"/>
                    <a:pt x="9114272" y="2516197"/>
                    <a:pt x="9061829" y="2389515"/>
                  </a:cubicBezTo>
                  <a:cubicBezTo>
                    <a:pt x="9035582" y="2326175"/>
                    <a:pt x="9008043" y="2263258"/>
                    <a:pt x="8978865" y="2200953"/>
                  </a:cubicBezTo>
                  <a:lnTo>
                    <a:pt x="8956694" y="2154317"/>
                  </a:lnTo>
                  <a:lnTo>
                    <a:pt x="8934176" y="2108012"/>
                  </a:lnTo>
                  <a:cubicBezTo>
                    <a:pt x="8918915" y="2077189"/>
                    <a:pt x="8903157" y="2046130"/>
                    <a:pt x="8887151" y="2015448"/>
                  </a:cubicBezTo>
                  <a:cubicBezTo>
                    <a:pt x="8854988" y="1953989"/>
                    <a:pt x="8822082" y="1892908"/>
                    <a:pt x="8787533" y="1832625"/>
                  </a:cubicBezTo>
                  <a:lnTo>
                    <a:pt x="8761485" y="1787496"/>
                  </a:lnTo>
                  <a:lnTo>
                    <a:pt x="8734791" y="1741991"/>
                  </a:lnTo>
                  <a:cubicBezTo>
                    <a:pt x="8717047" y="1711921"/>
                    <a:pt x="8699200" y="1682461"/>
                    <a:pt x="8680808" y="1652910"/>
                  </a:cubicBezTo>
                  <a:cubicBezTo>
                    <a:pt x="8644322" y="1593756"/>
                    <a:pt x="8606194" y="1535216"/>
                    <a:pt x="8567024" y="1477004"/>
                  </a:cubicBezTo>
                  <a:lnTo>
                    <a:pt x="8537446" y="1433428"/>
                  </a:lnTo>
                  <a:lnTo>
                    <a:pt x="8507423" y="1389994"/>
                  </a:lnTo>
                  <a:cubicBezTo>
                    <a:pt x="8487390" y="1361382"/>
                    <a:pt x="8467158" y="1332817"/>
                    <a:pt x="8446529" y="1304393"/>
                  </a:cubicBezTo>
                  <a:cubicBezTo>
                    <a:pt x="8405271" y="1247595"/>
                    <a:pt x="8362718" y="1191218"/>
                    <a:pt x="8319224" y="1135124"/>
                  </a:cubicBezTo>
                  <a:lnTo>
                    <a:pt x="8286366" y="1093148"/>
                  </a:lnTo>
                  <a:lnTo>
                    <a:pt x="8270161" y="1072538"/>
                  </a:lnTo>
                  <a:lnTo>
                    <a:pt x="8253856" y="1052254"/>
                  </a:lnTo>
                  <a:cubicBezTo>
                    <a:pt x="8231636" y="1024773"/>
                    <a:pt x="8209117" y="997479"/>
                    <a:pt x="8186352" y="970373"/>
                  </a:cubicBezTo>
                  <a:cubicBezTo>
                    <a:pt x="8140917" y="916020"/>
                    <a:pt x="8094240" y="862515"/>
                    <a:pt x="8046768" y="809527"/>
                  </a:cubicBezTo>
                  <a:lnTo>
                    <a:pt x="8010927" y="769951"/>
                  </a:lnTo>
                  <a:lnTo>
                    <a:pt x="7974788" y="730751"/>
                  </a:lnTo>
                  <a:cubicBezTo>
                    <a:pt x="7950382" y="704587"/>
                    <a:pt x="7925824" y="678563"/>
                    <a:pt x="7901070" y="652823"/>
                  </a:cubicBezTo>
                  <a:cubicBezTo>
                    <a:pt x="7851510" y="601387"/>
                    <a:pt x="7801404" y="550612"/>
                    <a:pt x="7750054" y="501106"/>
                  </a:cubicBezTo>
                  <a:cubicBezTo>
                    <a:pt x="7698902" y="451742"/>
                    <a:pt x="7645913" y="403036"/>
                    <a:pt x="7592277" y="355319"/>
                  </a:cubicBezTo>
                  <a:cubicBezTo>
                    <a:pt x="7484856" y="259884"/>
                    <a:pt x="7373308" y="168402"/>
                    <a:pt x="7257734" y="81062"/>
                  </a:cubicBezTo>
                  <a:close/>
                  <a:moveTo>
                    <a:pt x="1892109" y="0"/>
                  </a:moveTo>
                  <a:lnTo>
                    <a:pt x="2298402" y="0"/>
                  </a:lnTo>
                  <a:lnTo>
                    <a:pt x="2135542" y="121879"/>
                  </a:lnTo>
                  <a:cubicBezTo>
                    <a:pt x="2078998" y="166378"/>
                    <a:pt x="2023659" y="212143"/>
                    <a:pt x="1969576" y="259084"/>
                  </a:cubicBezTo>
                  <a:cubicBezTo>
                    <a:pt x="1861309" y="352918"/>
                    <a:pt x="1758064" y="451412"/>
                    <a:pt x="1659938" y="553953"/>
                  </a:cubicBezTo>
                  <a:cubicBezTo>
                    <a:pt x="1266987" y="964444"/>
                    <a:pt x="953820" y="1435593"/>
                    <a:pt x="729383" y="1940578"/>
                  </a:cubicBezTo>
                  <a:cubicBezTo>
                    <a:pt x="673260" y="2066459"/>
                    <a:pt x="622855" y="2195070"/>
                    <a:pt x="578465" y="2324905"/>
                  </a:cubicBezTo>
                  <a:cubicBezTo>
                    <a:pt x="534125" y="2454785"/>
                    <a:pt x="496147" y="2586314"/>
                    <a:pt x="465080" y="2718973"/>
                  </a:cubicBezTo>
                  <a:cubicBezTo>
                    <a:pt x="449769" y="2785089"/>
                    <a:pt x="435850" y="2852289"/>
                    <a:pt x="423820" y="2919535"/>
                  </a:cubicBezTo>
                  <a:cubicBezTo>
                    <a:pt x="411840" y="2986829"/>
                    <a:pt x="401054" y="3054358"/>
                    <a:pt x="392355" y="3122169"/>
                  </a:cubicBezTo>
                  <a:cubicBezTo>
                    <a:pt x="374509" y="3257744"/>
                    <a:pt x="363424" y="3393978"/>
                    <a:pt x="358801" y="3531013"/>
                  </a:cubicBezTo>
                  <a:cubicBezTo>
                    <a:pt x="349009" y="3804941"/>
                    <a:pt x="366357" y="4079668"/>
                    <a:pt x="410350" y="4352324"/>
                  </a:cubicBezTo>
                  <a:cubicBezTo>
                    <a:pt x="421286" y="4420230"/>
                    <a:pt x="434209" y="4487758"/>
                    <a:pt x="449022" y="4555147"/>
                  </a:cubicBezTo>
                  <a:cubicBezTo>
                    <a:pt x="463737" y="4622534"/>
                    <a:pt x="480389" y="4689686"/>
                    <a:pt x="498882" y="4756463"/>
                  </a:cubicBezTo>
                  <a:cubicBezTo>
                    <a:pt x="517373" y="4823239"/>
                    <a:pt x="537704" y="4889733"/>
                    <a:pt x="559775" y="4955755"/>
                  </a:cubicBezTo>
                  <a:cubicBezTo>
                    <a:pt x="581946" y="5021873"/>
                    <a:pt x="605358" y="5087473"/>
                    <a:pt x="631406" y="5152084"/>
                  </a:cubicBezTo>
                  <a:cubicBezTo>
                    <a:pt x="734055" y="5411706"/>
                    <a:pt x="865188" y="5662668"/>
                    <a:pt x="1023461" y="5898055"/>
                  </a:cubicBezTo>
                  <a:cubicBezTo>
                    <a:pt x="1181487" y="6133676"/>
                    <a:pt x="1367051" y="6353345"/>
                    <a:pt x="1575880" y="6551744"/>
                  </a:cubicBezTo>
                  <a:cubicBezTo>
                    <a:pt x="1680269" y="6651014"/>
                    <a:pt x="1790338" y="6745037"/>
                    <a:pt x="1905228" y="6833566"/>
                  </a:cubicBezTo>
                  <a:lnTo>
                    <a:pt x="1938629" y="6858000"/>
                  </a:lnTo>
                  <a:lnTo>
                    <a:pt x="1368607" y="6858000"/>
                  </a:lnTo>
                  <a:lnTo>
                    <a:pt x="1115251" y="6594103"/>
                  </a:lnTo>
                  <a:cubicBezTo>
                    <a:pt x="418530" y="5794890"/>
                    <a:pt x="0" y="4770280"/>
                    <a:pt x="0" y="3653129"/>
                  </a:cubicBezTo>
                  <a:cubicBezTo>
                    <a:pt x="0" y="2216793"/>
                    <a:pt x="691856" y="933432"/>
                    <a:pt x="1777294" y="85415"/>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lt1"/>
                </a:solidFill>
              </a:endParaRPr>
            </a:p>
          </p:txBody>
        </p:sp>
      </p:grpSp>
      <p:sp>
        <p:nvSpPr>
          <p:cNvPr id="2" name="TextBox 1">
            <a:extLst>
              <a:ext uri="{FF2B5EF4-FFF2-40B4-BE49-F238E27FC236}">
                <a16:creationId xmlns:a16="http://schemas.microsoft.com/office/drawing/2014/main" id="{4F95F257-6FD2-A360-B820-AB9CBA292F91}"/>
              </a:ext>
            </a:extLst>
          </p:cNvPr>
          <p:cNvSpPr txBox="1"/>
          <p:nvPr/>
        </p:nvSpPr>
        <p:spPr>
          <a:xfrm>
            <a:off x="3502731" y="1542402"/>
            <a:ext cx="5186842" cy="2387918"/>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kern="1200">
                <a:solidFill>
                  <a:schemeClr val="tx2"/>
                </a:solidFill>
                <a:latin typeface="Aptos Display" panose="020B0004020202020204" pitchFamily="34" charset="0"/>
                <a:ea typeface="+mj-ea"/>
                <a:cs typeface="+mj-cs"/>
              </a:rPr>
              <a:t>Xin chân thành cảm ơn!</a:t>
            </a:r>
          </a:p>
        </p:txBody>
      </p:sp>
      <p:grpSp>
        <p:nvGrpSpPr>
          <p:cNvPr id="22" name="Group 21">
            <a:extLst>
              <a:ext uri="{FF2B5EF4-FFF2-40B4-BE49-F238E27FC236}">
                <a16:creationId xmlns:a16="http://schemas.microsoft.com/office/drawing/2014/main" id="{87F87F1B-42BA-4AC7-A4E2-41544DDB2CE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4155"/>
            <a:ext cx="2514948" cy="2174333"/>
            <a:chOff x="-305" y="-4155"/>
            <a:chExt cx="2514948" cy="2174333"/>
          </a:xfrm>
        </p:grpSpPr>
        <p:sp>
          <p:nvSpPr>
            <p:cNvPr id="23" name="Freeform: Shape 22">
              <a:extLst>
                <a:ext uri="{FF2B5EF4-FFF2-40B4-BE49-F238E27FC236}">
                  <a16:creationId xmlns:a16="http://schemas.microsoft.com/office/drawing/2014/main" id="{68B53067-4E48-4E71-A6A9-A8CAABAFBF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06D1A0D3-4BB8-41D9-9CE7-2884C83F44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24">
              <a:extLst>
                <a:ext uri="{FF2B5EF4-FFF2-40B4-BE49-F238E27FC236}">
                  <a16:creationId xmlns:a16="http://schemas.microsoft.com/office/drawing/2014/main" id="{81E20F06-3B09-4B89-A36B-AB8BFBCCA5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6" name="Freeform: Shape 25">
              <a:extLst>
                <a:ext uri="{FF2B5EF4-FFF2-40B4-BE49-F238E27FC236}">
                  <a16:creationId xmlns:a16="http://schemas.microsoft.com/office/drawing/2014/main" id="{DAE6C3D7-7D5B-4926-877D-45F117BB6B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 name="Group 27">
            <a:extLst>
              <a:ext uri="{FF2B5EF4-FFF2-40B4-BE49-F238E27FC236}">
                <a16:creationId xmlns:a16="http://schemas.microsoft.com/office/drawing/2014/main" id="{967346A5-7569-4F15-AB5D-BE3DADF192C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0800000">
            <a:off x="9685727" y="4683666"/>
            <a:ext cx="2514948" cy="2174333"/>
            <a:chOff x="-305" y="-4155"/>
            <a:chExt cx="2514948" cy="2174333"/>
          </a:xfrm>
        </p:grpSpPr>
        <p:sp>
          <p:nvSpPr>
            <p:cNvPr id="29" name="Freeform: Shape 28">
              <a:extLst>
                <a:ext uri="{FF2B5EF4-FFF2-40B4-BE49-F238E27FC236}">
                  <a16:creationId xmlns:a16="http://schemas.microsoft.com/office/drawing/2014/main" id="{E1951533-A568-4765-AB1F-F71D9AFDEA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A7214F52-4F3F-4C96-A62E-F1401D6C04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023146A1-291C-4FA0-AB5B-EB04D42398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32" name="Freeform: Shape 31">
              <a:extLst>
                <a:ext uri="{FF2B5EF4-FFF2-40B4-BE49-F238E27FC236}">
                  <a16:creationId xmlns:a16="http://schemas.microsoft.com/office/drawing/2014/main" id="{62977932-2B03-4899-8306-5002CEE68E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341931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B3E7EDB-E3CB-23C1-0C46-FE6E52FA495B}"/>
              </a:ext>
            </a:extLst>
          </p:cNvPr>
          <p:cNvGrpSpPr/>
          <p:nvPr/>
        </p:nvGrpSpPr>
        <p:grpSpPr>
          <a:xfrm>
            <a:off x="0" y="-14027"/>
            <a:ext cx="12192000" cy="1210815"/>
            <a:chOff x="0" y="-14027"/>
            <a:chExt cx="12192000" cy="1210815"/>
          </a:xfrm>
        </p:grpSpPr>
        <p:sp>
          <p:nvSpPr>
            <p:cNvPr id="3" name="Rectangle 2">
              <a:extLst>
                <a:ext uri="{FF2B5EF4-FFF2-40B4-BE49-F238E27FC236}">
                  <a16:creationId xmlns:a16="http://schemas.microsoft.com/office/drawing/2014/main" id="{33A611B8-7267-BDEB-0D82-88D3F0D84F7F}"/>
                </a:ext>
              </a:extLst>
            </p:cNvPr>
            <p:cNvSpPr/>
            <p:nvPr/>
          </p:nvSpPr>
          <p:spPr>
            <a:xfrm>
              <a:off x="0" y="-14027"/>
              <a:ext cx="12192000" cy="1210815"/>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31F49E29-E115-C173-8D88-1BD921A37132}"/>
                </a:ext>
              </a:extLst>
            </p:cNvPr>
            <p:cNvSpPr txBox="1"/>
            <p:nvPr/>
          </p:nvSpPr>
          <p:spPr>
            <a:xfrm>
              <a:off x="1" y="83548"/>
              <a:ext cx="12191999" cy="1015663"/>
            </a:xfrm>
            <a:prstGeom prst="rect">
              <a:avLst/>
            </a:prstGeom>
            <a:noFill/>
          </p:spPr>
          <p:txBody>
            <a:bodyPr wrap="square">
              <a:spAutoFit/>
            </a:bodyPr>
            <a:lstStyle/>
            <a:p>
              <a:pPr marL="0" indent="0" algn="ctr">
                <a:buNone/>
              </a:pPr>
              <a:r>
                <a:rPr lang="en-US" altLang="en-US" sz="3000" b="1" dirty="0" err="1">
                  <a:solidFill>
                    <a:srgbClr val="002060"/>
                  </a:solidFill>
                  <a:latin typeface="Aptos Display" panose="020B0004020202020204" pitchFamily="34" charset="0"/>
                  <a:cs typeface="Arial" panose="020B0604020202020204" pitchFamily="34" charset="0"/>
                </a:rPr>
                <a:t>Phần</a:t>
              </a:r>
              <a:r>
                <a:rPr lang="vi-VN" altLang="en-US" sz="3000" b="1" dirty="0">
                  <a:solidFill>
                    <a:srgbClr val="002060"/>
                  </a:solidFill>
                  <a:latin typeface="Aptos Display" panose="020B0004020202020204" pitchFamily="34" charset="0"/>
                  <a:cs typeface="Arial" panose="020B0604020202020204" pitchFamily="34" charset="0"/>
                </a:rPr>
                <a:t> 1</a:t>
              </a:r>
              <a:r>
                <a:rPr lang="en-US" altLang="en-US" sz="3000" b="1" dirty="0">
                  <a:solidFill>
                    <a:srgbClr val="002060"/>
                  </a:solidFill>
                  <a:latin typeface="Aptos Display" panose="020B0004020202020204" pitchFamily="34" charset="0"/>
                  <a:cs typeface="Arial" panose="020B0604020202020204" pitchFamily="34" charset="0"/>
                </a:rPr>
                <a:t>.</a:t>
              </a:r>
              <a:r>
                <a:rPr lang="vi-VN" altLang="en-US" sz="3000" b="1" dirty="0">
                  <a:solidFill>
                    <a:srgbClr val="002060"/>
                  </a:solidFill>
                  <a:latin typeface="Aptos Display" panose="020B0004020202020204" pitchFamily="34" charset="0"/>
                  <a:cs typeface="Arial" panose="020B0604020202020204" pitchFamily="34" charset="0"/>
                </a:rPr>
                <a:t> DNA methylation và ảnh hưởng của dạng biến đổi này lên </a:t>
              </a:r>
              <a:endParaRPr lang="en-US" altLang="en-US" sz="3000" b="1" dirty="0">
                <a:solidFill>
                  <a:srgbClr val="002060"/>
                </a:solidFill>
                <a:latin typeface="Aptos Display" panose="020B0004020202020204" pitchFamily="34" charset="0"/>
                <a:cs typeface="Arial" panose="020B0604020202020204" pitchFamily="34" charset="0"/>
              </a:endParaRPr>
            </a:p>
            <a:p>
              <a:pPr marL="0" indent="0" algn="ctr">
                <a:buNone/>
              </a:pPr>
              <a:r>
                <a:rPr lang="vi-VN" altLang="en-US" sz="3000" b="1" dirty="0">
                  <a:solidFill>
                    <a:srgbClr val="002060"/>
                  </a:solidFill>
                  <a:latin typeface="Aptos Display" panose="020B0004020202020204" pitchFamily="34" charset="0"/>
                  <a:cs typeface="Arial" panose="020B0604020202020204" pitchFamily="34" charset="0"/>
                </a:rPr>
                <a:t>quá trình phiên mã ở thực vật</a:t>
              </a:r>
              <a:endParaRPr lang="en-US" altLang="en-US" sz="3000" b="1" dirty="0">
                <a:solidFill>
                  <a:srgbClr val="002060"/>
                </a:solidFill>
                <a:latin typeface="Aptos Display" panose="020B0004020202020204" pitchFamily="34" charset="0"/>
                <a:cs typeface="Arial" panose="020B0604020202020204" pitchFamily="34" charset="0"/>
              </a:endParaRPr>
            </a:p>
          </p:txBody>
        </p:sp>
      </p:grpSp>
      <p:sp>
        <p:nvSpPr>
          <p:cNvPr id="5" name="TextBox 4">
            <a:extLst>
              <a:ext uri="{FF2B5EF4-FFF2-40B4-BE49-F238E27FC236}">
                <a16:creationId xmlns:a16="http://schemas.microsoft.com/office/drawing/2014/main" id="{6DCDD37E-6E05-33A1-A818-702E3E87D771}"/>
              </a:ext>
            </a:extLst>
          </p:cNvPr>
          <p:cNvSpPr txBox="1"/>
          <p:nvPr/>
        </p:nvSpPr>
        <p:spPr>
          <a:xfrm>
            <a:off x="129988" y="1828221"/>
            <a:ext cx="11932023" cy="1902124"/>
          </a:xfrm>
          <a:prstGeom prst="rect">
            <a:avLst/>
          </a:prstGeom>
          <a:noFill/>
        </p:spPr>
        <p:txBody>
          <a:bodyPr wrap="square">
            <a:spAutoFit/>
          </a:bodyPr>
          <a:lstStyle/>
          <a:p>
            <a:pPr marL="457200" algn="just">
              <a:lnSpc>
                <a:spcPct val="150000"/>
              </a:lnSpc>
            </a:pPr>
            <a:r>
              <a:rPr lang="vi-VN" sz="2700" dirty="0">
                <a:solidFill>
                  <a:srgbClr val="002060"/>
                </a:solidFill>
                <a:effectLst/>
                <a:latin typeface="Aptos Display" panose="020B0004020202020204" pitchFamily="34" charset="0"/>
                <a:ea typeface="Times New Roman" panose="02020603050405020304" pitchFamily="18" charset="0"/>
              </a:rPr>
              <a:t>-	Chủ đề 1.1. Khái quát về epigenetics ở thực vật</a:t>
            </a:r>
          </a:p>
          <a:p>
            <a:pPr marL="457200" algn="just">
              <a:lnSpc>
                <a:spcPct val="150000"/>
              </a:lnSpc>
            </a:pPr>
            <a:r>
              <a:rPr lang="vi-VN" sz="2700" dirty="0">
                <a:solidFill>
                  <a:srgbClr val="002060"/>
                </a:solidFill>
                <a:effectLst/>
                <a:latin typeface="Aptos Display" panose="020B0004020202020204" pitchFamily="34" charset="0"/>
                <a:ea typeface="Times New Roman" panose="02020603050405020304" pitchFamily="18" charset="0"/>
              </a:rPr>
              <a:t>-	Chủ đề 1.2. DNA methylation ở thực vật</a:t>
            </a:r>
          </a:p>
          <a:p>
            <a:pPr marL="457200" algn="just">
              <a:lnSpc>
                <a:spcPct val="150000"/>
              </a:lnSpc>
            </a:pPr>
            <a:r>
              <a:rPr lang="vi-VN" sz="2700" dirty="0">
                <a:solidFill>
                  <a:srgbClr val="002060"/>
                </a:solidFill>
                <a:effectLst/>
                <a:latin typeface="Aptos Display" panose="020B0004020202020204" pitchFamily="34" charset="0"/>
                <a:ea typeface="Times New Roman" panose="02020603050405020304" pitchFamily="18" charset="0"/>
              </a:rPr>
              <a:t>-	Chủ đề 1.3. Ảnh hưởng của DNA methylation lên điều hòa phiên mã ở thực vật</a:t>
            </a:r>
          </a:p>
        </p:txBody>
      </p:sp>
    </p:spTree>
    <p:extLst>
      <p:ext uri="{BB962C8B-B14F-4D97-AF65-F5344CB8AC3E}">
        <p14:creationId xmlns:p14="http://schemas.microsoft.com/office/powerpoint/2010/main" val="203976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B2D8705-13E9-0634-5BC4-5F2D8755E6FF}"/>
              </a:ext>
            </a:extLst>
          </p:cNvPr>
          <p:cNvGrpSpPr/>
          <p:nvPr/>
        </p:nvGrpSpPr>
        <p:grpSpPr>
          <a:xfrm>
            <a:off x="0" y="-14027"/>
            <a:ext cx="12192000" cy="855639"/>
            <a:chOff x="0" y="-14027"/>
            <a:chExt cx="12192000" cy="855639"/>
          </a:xfrm>
        </p:grpSpPr>
        <p:sp>
          <p:nvSpPr>
            <p:cNvPr id="3" name="Rectangle 2">
              <a:extLst>
                <a:ext uri="{FF2B5EF4-FFF2-40B4-BE49-F238E27FC236}">
                  <a16:creationId xmlns:a16="http://schemas.microsoft.com/office/drawing/2014/main" id="{89646C64-660A-87CE-8745-ABB5B8A9FD8F}"/>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4" name="TextBox 3">
              <a:extLst>
                <a:ext uri="{FF2B5EF4-FFF2-40B4-BE49-F238E27FC236}">
                  <a16:creationId xmlns:a16="http://schemas.microsoft.com/office/drawing/2014/main" id="{3DE650F5-5385-621B-FCD5-C0A1D196E2DA}"/>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1.1. Khái quát về epigenetics ở thực vật</a:t>
              </a:r>
              <a:endParaRPr lang="en-US" altLang="en-US" sz="3000" b="1" dirty="0">
                <a:solidFill>
                  <a:srgbClr val="990000"/>
                </a:solidFill>
                <a:latin typeface="Aptos Display" panose="020B0004020202020204" pitchFamily="34" charset="0"/>
                <a:cs typeface="Arial" panose="020B0604020202020204" pitchFamily="34" charset="0"/>
              </a:endParaRPr>
            </a:p>
          </p:txBody>
        </p:sp>
      </p:grpSp>
      <p:grpSp>
        <p:nvGrpSpPr>
          <p:cNvPr id="5" name="Group 4">
            <a:extLst>
              <a:ext uri="{FF2B5EF4-FFF2-40B4-BE49-F238E27FC236}">
                <a16:creationId xmlns:a16="http://schemas.microsoft.com/office/drawing/2014/main" id="{6B94325D-79B5-291D-6FA2-421AE3AC87A3}"/>
              </a:ext>
            </a:extLst>
          </p:cNvPr>
          <p:cNvGrpSpPr/>
          <p:nvPr/>
        </p:nvGrpSpPr>
        <p:grpSpPr>
          <a:xfrm>
            <a:off x="652849" y="1482733"/>
            <a:ext cx="6139115" cy="5280758"/>
            <a:chOff x="2243227" y="492948"/>
            <a:chExt cx="7251685" cy="6237770"/>
          </a:xfrm>
        </p:grpSpPr>
        <p:pic>
          <p:nvPicPr>
            <p:cNvPr id="6" name="Picture 2">
              <a:extLst>
                <a:ext uri="{FF2B5EF4-FFF2-40B4-BE49-F238E27FC236}">
                  <a16:creationId xmlns:a16="http://schemas.microsoft.com/office/drawing/2014/main" id="{C8E7F1F5-1158-2A1E-1ED6-6CE1EC82CAE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227" y="492948"/>
              <a:ext cx="7251685" cy="588084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AB4CC3-5035-E0DB-484E-CC9C457172A5}"/>
                </a:ext>
              </a:extLst>
            </p:cNvPr>
            <p:cNvSpPr txBox="1"/>
            <p:nvPr/>
          </p:nvSpPr>
          <p:spPr>
            <a:xfrm>
              <a:off x="2821069" y="6403520"/>
              <a:ext cx="6096000" cy="327198"/>
            </a:xfrm>
            <a:prstGeom prst="rect">
              <a:avLst/>
            </a:prstGeom>
            <a:noFill/>
          </p:spPr>
          <p:txBody>
            <a:bodyPr wrap="square">
              <a:spAutoFit/>
            </a:bodyPr>
            <a:lstStyle/>
            <a:p>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Schramma et al. (2023) https://doi.org/10.1073/pnas.2216497120</a:t>
              </a:r>
            </a:p>
          </p:txBody>
        </p:sp>
      </p:grpSp>
      <p:sp>
        <p:nvSpPr>
          <p:cNvPr id="8" name="TextBox 7">
            <a:extLst>
              <a:ext uri="{FF2B5EF4-FFF2-40B4-BE49-F238E27FC236}">
                <a16:creationId xmlns:a16="http://schemas.microsoft.com/office/drawing/2014/main" id="{A8928D9B-5C90-76E6-E6E6-5EF0B44C6D23}"/>
              </a:ext>
            </a:extLst>
          </p:cNvPr>
          <p:cNvSpPr txBox="1"/>
          <p:nvPr/>
        </p:nvSpPr>
        <p:spPr>
          <a:xfrm>
            <a:off x="7426342" y="1548408"/>
            <a:ext cx="4535440" cy="1246495"/>
          </a:xfrm>
          <a:prstGeom prst="rect">
            <a:avLst/>
          </a:prstGeom>
          <a:noFill/>
        </p:spPr>
        <p:txBody>
          <a:bodyPr wrap="square">
            <a:spAutoFit/>
          </a:bodyPr>
          <a:lstStyle/>
          <a:p>
            <a:pPr algn="just"/>
            <a:r>
              <a:rPr lang="en-SG" sz="2500" dirty="0" err="1">
                <a:solidFill>
                  <a:srgbClr val="002060"/>
                </a:solidFill>
                <a:latin typeface="+mj-lt"/>
                <a:cs typeface="Arial" panose="020B0604020202020204" pitchFamily="34" charset="0"/>
              </a:rPr>
              <a:t>Giống</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như</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các</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sinh</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vật</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đa</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bào</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khác</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cơ</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thể</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thực</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vật</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được</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cấu</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tạo</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từ</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rất</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nhiều</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tế</a:t>
            </a:r>
            <a:r>
              <a:rPr lang="en-SG" sz="2500" dirty="0">
                <a:solidFill>
                  <a:srgbClr val="002060"/>
                </a:solidFill>
                <a:latin typeface="+mj-lt"/>
                <a:cs typeface="Arial" panose="020B0604020202020204" pitchFamily="34" charset="0"/>
              </a:rPr>
              <a:t> </a:t>
            </a:r>
            <a:r>
              <a:rPr lang="en-SG" sz="2500" dirty="0" err="1">
                <a:solidFill>
                  <a:srgbClr val="002060"/>
                </a:solidFill>
                <a:latin typeface="+mj-lt"/>
                <a:cs typeface="Arial" panose="020B0604020202020204" pitchFamily="34" charset="0"/>
              </a:rPr>
              <a:t>bào</a:t>
            </a:r>
            <a:r>
              <a:rPr lang="en-SG" sz="2500" dirty="0">
                <a:solidFill>
                  <a:srgbClr val="002060"/>
                </a:solidFill>
                <a:latin typeface="+mj-lt"/>
                <a:cs typeface="Arial" panose="020B0604020202020204" pitchFamily="34" charset="0"/>
              </a:rPr>
              <a:t>.</a:t>
            </a:r>
          </a:p>
        </p:txBody>
      </p:sp>
    </p:spTree>
    <p:extLst>
      <p:ext uri="{BB962C8B-B14F-4D97-AF65-F5344CB8AC3E}">
        <p14:creationId xmlns:p14="http://schemas.microsoft.com/office/powerpoint/2010/main" val="35384288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C0130173-3EC9-7ED2-F7E0-E7C0DC71E5E4}"/>
              </a:ext>
            </a:extLst>
          </p:cNvPr>
          <p:cNvGrpSpPr/>
          <p:nvPr/>
        </p:nvGrpSpPr>
        <p:grpSpPr>
          <a:xfrm>
            <a:off x="143188" y="1092430"/>
            <a:ext cx="12186048" cy="5279205"/>
            <a:chOff x="34006" y="1435818"/>
            <a:chExt cx="12186048" cy="5279205"/>
          </a:xfrm>
        </p:grpSpPr>
        <p:sp>
          <p:nvSpPr>
            <p:cNvPr id="6" name="TextBox 5">
              <a:extLst>
                <a:ext uri="{FF2B5EF4-FFF2-40B4-BE49-F238E27FC236}">
                  <a16:creationId xmlns:a16="http://schemas.microsoft.com/office/drawing/2014/main" id="{95CA0556-EEAC-69B5-B929-04DBFBFD0972}"/>
                </a:ext>
              </a:extLst>
            </p:cNvPr>
            <p:cNvSpPr txBox="1"/>
            <p:nvPr/>
          </p:nvSpPr>
          <p:spPr>
            <a:xfrm>
              <a:off x="7059316" y="5425137"/>
              <a:ext cx="5160738"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https://www.visiblebody.com/learn/biology/cells/eukaryotic-cells</a:t>
              </a:r>
            </a:p>
          </p:txBody>
        </p:sp>
        <p:grpSp>
          <p:nvGrpSpPr>
            <p:cNvPr id="15" name="Group 14">
              <a:extLst>
                <a:ext uri="{FF2B5EF4-FFF2-40B4-BE49-F238E27FC236}">
                  <a16:creationId xmlns:a16="http://schemas.microsoft.com/office/drawing/2014/main" id="{616019D5-0CB0-806C-6532-B8BD53F5B072}"/>
                </a:ext>
              </a:extLst>
            </p:cNvPr>
            <p:cNvGrpSpPr/>
            <p:nvPr/>
          </p:nvGrpSpPr>
          <p:grpSpPr>
            <a:xfrm>
              <a:off x="34006" y="1435818"/>
              <a:ext cx="11843089" cy="5279205"/>
              <a:chOff x="34006" y="1435818"/>
              <a:chExt cx="11843089" cy="5279205"/>
            </a:xfrm>
          </p:grpSpPr>
          <p:pic>
            <p:nvPicPr>
              <p:cNvPr id="1030" name="Picture 6" descr="3d rendering of a cell nucleus, including chromosomes">
                <a:extLst>
                  <a:ext uri="{FF2B5EF4-FFF2-40B4-BE49-F238E27FC236}">
                    <a16:creationId xmlns:a16="http://schemas.microsoft.com/office/drawing/2014/main" id="{7249B026-6C26-BC1A-360C-B96CF2368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276" y="1636825"/>
                <a:ext cx="4474819" cy="3794155"/>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EDEEFCC0-515F-BABC-5843-3F3485387334}"/>
                  </a:ext>
                </a:extLst>
              </p:cNvPr>
              <p:cNvGrpSpPr/>
              <p:nvPr/>
            </p:nvGrpSpPr>
            <p:grpSpPr>
              <a:xfrm>
                <a:off x="34006" y="1435818"/>
                <a:ext cx="6895889" cy="5279205"/>
                <a:chOff x="301374" y="1294363"/>
                <a:chExt cx="6895889" cy="5279205"/>
              </a:xfrm>
            </p:grpSpPr>
            <p:pic>
              <p:nvPicPr>
                <p:cNvPr id="1026" name="Picture 2" descr="Structure of Plant cell">
                  <a:extLst>
                    <a:ext uri="{FF2B5EF4-FFF2-40B4-BE49-F238E27FC236}">
                      <a16:creationId xmlns:a16="http://schemas.microsoft.com/office/drawing/2014/main" id="{7F845A53-07D3-EECA-09B9-5BD85DA36A2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56" r="1079"/>
                <a:stretch/>
              </p:blipFill>
              <p:spPr bwMode="auto">
                <a:xfrm>
                  <a:off x="301374" y="1294363"/>
                  <a:ext cx="6895889" cy="50022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44E9CC5-DDA8-EC01-4335-C1C60D3F8928}"/>
                    </a:ext>
                  </a:extLst>
                </p:cNvPr>
                <p:cNvSpPr txBox="1"/>
                <p:nvPr/>
              </p:nvSpPr>
              <p:spPr>
                <a:xfrm>
                  <a:off x="1168949" y="6296569"/>
                  <a:ext cx="5160738"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https://microbenotes.com/plant-cell/</a:t>
                  </a:r>
                </a:p>
              </p:txBody>
            </p:sp>
          </p:grpSp>
          <p:sp>
            <p:nvSpPr>
              <p:cNvPr id="8" name="Right Brace 7">
                <a:extLst>
                  <a:ext uri="{FF2B5EF4-FFF2-40B4-BE49-F238E27FC236}">
                    <a16:creationId xmlns:a16="http://schemas.microsoft.com/office/drawing/2014/main" id="{A52B21FD-7EB3-9C62-5495-F026EC167B08}"/>
                  </a:ext>
                </a:extLst>
              </p:cNvPr>
              <p:cNvSpPr/>
              <p:nvPr/>
            </p:nvSpPr>
            <p:spPr>
              <a:xfrm flipV="1">
                <a:off x="6862290" y="2863598"/>
                <a:ext cx="197026" cy="980075"/>
              </a:xfrm>
              <a:prstGeom prst="rightBrac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SG"/>
              </a:p>
            </p:txBody>
          </p:sp>
          <p:cxnSp>
            <p:nvCxnSpPr>
              <p:cNvPr id="10" name="Straight Connector 9">
                <a:extLst>
                  <a:ext uri="{FF2B5EF4-FFF2-40B4-BE49-F238E27FC236}">
                    <a16:creationId xmlns:a16="http://schemas.microsoft.com/office/drawing/2014/main" id="{59F8C994-AEA6-38E5-E6E4-C72817F7CFE4}"/>
                  </a:ext>
                </a:extLst>
              </p:cNvPr>
              <p:cNvCxnSpPr>
                <a:cxnSpLocks/>
                <a:endCxn id="8" idx="1"/>
              </p:cNvCxnSpPr>
              <p:nvPr/>
            </p:nvCxnSpPr>
            <p:spPr>
              <a:xfrm flipH="1">
                <a:off x="7059316" y="1635558"/>
                <a:ext cx="342960" cy="1718077"/>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7EB092D2-C2F8-FCFB-422E-EFEFB0D08F99}"/>
                  </a:ext>
                </a:extLst>
              </p:cNvPr>
              <p:cNvCxnSpPr>
                <a:cxnSpLocks/>
              </p:cNvCxnSpPr>
              <p:nvPr/>
            </p:nvCxnSpPr>
            <p:spPr>
              <a:xfrm>
                <a:off x="7059316" y="3353635"/>
                <a:ext cx="342960" cy="2068547"/>
              </a:xfrm>
              <a:prstGeom prst="line">
                <a:avLst/>
              </a:prstGeom>
              <a:ln>
                <a:solidFill>
                  <a:schemeClr val="tx1">
                    <a:lumMod val="95000"/>
                    <a:lumOff val="5000"/>
                  </a:schemeClr>
                </a:solidFill>
              </a:ln>
            </p:spPr>
            <p:style>
              <a:lnRef idx="2">
                <a:schemeClr val="accent1"/>
              </a:lnRef>
              <a:fillRef idx="0">
                <a:schemeClr val="accent1"/>
              </a:fillRef>
              <a:effectRef idx="1">
                <a:schemeClr val="accent1"/>
              </a:effectRef>
              <a:fontRef idx="minor">
                <a:schemeClr val="tx1"/>
              </a:fontRef>
            </p:style>
          </p:cxnSp>
        </p:grpSp>
      </p:grpSp>
      <p:sp>
        <p:nvSpPr>
          <p:cNvPr id="17" name="TextBox 16">
            <a:extLst>
              <a:ext uri="{FF2B5EF4-FFF2-40B4-BE49-F238E27FC236}">
                <a16:creationId xmlns:a16="http://schemas.microsoft.com/office/drawing/2014/main" id="{140AF384-4538-3F83-54FB-0EAA8EFD0E5C}"/>
              </a:ext>
            </a:extLst>
          </p:cNvPr>
          <p:cNvSpPr txBox="1"/>
          <p:nvPr/>
        </p:nvSpPr>
        <p:spPr>
          <a:xfrm>
            <a:off x="5853457" y="5662068"/>
            <a:ext cx="6195355" cy="769441"/>
          </a:xfrm>
          <a:prstGeom prst="rect">
            <a:avLst/>
          </a:prstGeom>
          <a:noFill/>
        </p:spPr>
        <p:txBody>
          <a:bodyPr wrap="square">
            <a:spAutoFit/>
          </a:bodyPr>
          <a:lstStyle/>
          <a:p>
            <a:pPr algn="just"/>
            <a:r>
              <a:rPr lang="en-SG" sz="2200" dirty="0" err="1">
                <a:solidFill>
                  <a:srgbClr val="002060"/>
                </a:solidFill>
                <a:latin typeface="+mj-lt"/>
                <a:cs typeface="Arial" panose="020B0604020202020204" pitchFamily="34" charset="0"/>
              </a:rPr>
              <a:t>Bên</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trong</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mỗi</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tế</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bào</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nhiễm</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sắc</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thể</a:t>
            </a:r>
            <a:r>
              <a:rPr lang="en-SG" sz="2200" dirty="0">
                <a:solidFill>
                  <a:srgbClr val="002060"/>
                </a:solidFill>
                <a:latin typeface="+mj-lt"/>
                <a:cs typeface="Arial" panose="020B0604020202020204" pitchFamily="34" charset="0"/>
              </a:rPr>
              <a:t> (chromosome) </a:t>
            </a:r>
            <a:r>
              <a:rPr lang="en-SG" sz="2200" dirty="0" err="1">
                <a:solidFill>
                  <a:srgbClr val="002060"/>
                </a:solidFill>
                <a:latin typeface="+mj-lt"/>
                <a:cs typeface="Arial" panose="020B0604020202020204" pitchFamily="34" charset="0"/>
              </a:rPr>
              <a:t>được</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lưu</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giữ</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trong</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nhân</a:t>
            </a:r>
            <a:r>
              <a:rPr lang="en-SG" sz="2200" dirty="0">
                <a:solidFill>
                  <a:srgbClr val="002060"/>
                </a:solidFill>
                <a:latin typeface="+mj-lt"/>
                <a:cs typeface="Arial" panose="020B0604020202020204" pitchFamily="34" charset="0"/>
              </a:rPr>
              <a:t> (nucleus). </a:t>
            </a:r>
          </a:p>
        </p:txBody>
      </p:sp>
      <p:grpSp>
        <p:nvGrpSpPr>
          <p:cNvPr id="9" name="Group 8">
            <a:extLst>
              <a:ext uri="{FF2B5EF4-FFF2-40B4-BE49-F238E27FC236}">
                <a16:creationId xmlns:a16="http://schemas.microsoft.com/office/drawing/2014/main" id="{368743E8-ED4E-415D-D82D-AE8A4602471F}"/>
              </a:ext>
            </a:extLst>
          </p:cNvPr>
          <p:cNvGrpSpPr/>
          <p:nvPr/>
        </p:nvGrpSpPr>
        <p:grpSpPr>
          <a:xfrm>
            <a:off x="0" y="-14027"/>
            <a:ext cx="12192000" cy="855639"/>
            <a:chOff x="0" y="-14027"/>
            <a:chExt cx="12192000" cy="855639"/>
          </a:xfrm>
        </p:grpSpPr>
        <p:sp>
          <p:nvSpPr>
            <p:cNvPr id="11" name="Rectangle 10">
              <a:extLst>
                <a:ext uri="{FF2B5EF4-FFF2-40B4-BE49-F238E27FC236}">
                  <a16:creationId xmlns:a16="http://schemas.microsoft.com/office/drawing/2014/main" id="{3DD0E4B7-B404-5659-8C98-160F46E2D595}"/>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TextBox 11">
              <a:extLst>
                <a:ext uri="{FF2B5EF4-FFF2-40B4-BE49-F238E27FC236}">
                  <a16:creationId xmlns:a16="http://schemas.microsoft.com/office/drawing/2014/main" id="{2EBDC4F1-AB67-C77D-E4B1-34AF312A4A3B}"/>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1.1. Khái quát về epigenetics ở thực vật</a:t>
              </a:r>
              <a:endParaRPr lang="en-US" altLang="en-US" sz="3000" b="1" dirty="0">
                <a:solidFill>
                  <a:srgbClr val="990000"/>
                </a:solidFill>
                <a:latin typeface="Aptos Display" panose="020B0004020202020204" pitchFamily="34" charset="0"/>
                <a:cs typeface="Arial" panose="020B0604020202020204" pitchFamily="34" charset="0"/>
              </a:endParaRPr>
            </a:p>
          </p:txBody>
        </p:sp>
      </p:grpSp>
    </p:spTree>
    <p:extLst>
      <p:ext uri="{BB962C8B-B14F-4D97-AF65-F5344CB8AC3E}">
        <p14:creationId xmlns:p14="http://schemas.microsoft.com/office/powerpoint/2010/main" val="960139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46DD0761-4B8B-F21C-7270-BA4B0F93948F}"/>
              </a:ext>
            </a:extLst>
          </p:cNvPr>
          <p:cNvGrpSpPr/>
          <p:nvPr/>
        </p:nvGrpSpPr>
        <p:grpSpPr>
          <a:xfrm>
            <a:off x="0" y="1419218"/>
            <a:ext cx="6319861" cy="5285326"/>
            <a:chOff x="178026" y="1358970"/>
            <a:chExt cx="6319861" cy="5285326"/>
          </a:xfrm>
        </p:grpSpPr>
        <p:pic>
          <p:nvPicPr>
            <p:cNvPr id="8" name="Picture 7">
              <a:extLst>
                <a:ext uri="{FF2B5EF4-FFF2-40B4-BE49-F238E27FC236}">
                  <a16:creationId xmlns:a16="http://schemas.microsoft.com/office/drawing/2014/main" id="{3AD12B58-3727-D9AB-32FB-56C7ADE130AD}"/>
                </a:ext>
              </a:extLst>
            </p:cNvPr>
            <p:cNvPicPr>
              <a:picLocks noChangeAspect="1"/>
            </p:cNvPicPr>
            <p:nvPr/>
          </p:nvPicPr>
          <p:blipFill>
            <a:blip r:embed="rId2">
              <a:extLst>
                <a:ext uri="{BEBA8EAE-BF5A-486C-A8C5-ECC9F3942E4B}">
                  <a14:imgProps xmlns:a14="http://schemas.microsoft.com/office/drawing/2010/main">
                    <a14:imgLayer r:embed="rId3">
                      <a14:imgEffect>
                        <a14:saturation sat="200000"/>
                      </a14:imgEffect>
                      <a14:imgEffect>
                        <a14:brightnessContrast contrast="20000"/>
                      </a14:imgEffect>
                    </a14:imgLayer>
                  </a14:imgProps>
                </a:ext>
              </a:extLst>
            </a:blip>
            <a:stretch>
              <a:fillRect/>
            </a:stretch>
          </p:blipFill>
          <p:spPr>
            <a:xfrm>
              <a:off x="178026" y="1358970"/>
              <a:ext cx="6319861" cy="4928161"/>
            </a:xfrm>
            <a:prstGeom prst="rect">
              <a:avLst/>
            </a:prstGeom>
          </p:spPr>
        </p:pic>
        <p:sp>
          <p:nvSpPr>
            <p:cNvPr id="9" name="TextBox 8">
              <a:extLst>
                <a:ext uri="{FF2B5EF4-FFF2-40B4-BE49-F238E27FC236}">
                  <a16:creationId xmlns:a16="http://schemas.microsoft.com/office/drawing/2014/main" id="{84DC4E77-AEB7-2A3F-1318-08E0E7EB4DD6}"/>
                </a:ext>
              </a:extLst>
            </p:cNvPr>
            <p:cNvSpPr txBox="1"/>
            <p:nvPr/>
          </p:nvSpPr>
          <p:spPr>
            <a:xfrm>
              <a:off x="422888" y="6367297"/>
              <a:ext cx="5830135" cy="276999"/>
            </a:xfrm>
            <a:prstGeom prst="rect">
              <a:avLst/>
            </a:prstGeom>
            <a:noFill/>
          </p:spPr>
          <p:txBody>
            <a:bodyPr wrap="square">
              <a:spAutoFit/>
            </a:bodyPr>
            <a:lstStyle/>
            <a:p>
              <a:pPr algn="ctr"/>
              <a:r>
                <a:rPr lang="en-SG" sz="1200" i="1" dirty="0" err="1">
                  <a:solidFill>
                    <a:srgbClr val="002060"/>
                  </a:solidFill>
                  <a:latin typeface="+mj-lt"/>
                  <a:cs typeface="Arial" panose="020B0604020202020204" pitchFamily="34" charset="0"/>
                </a:rPr>
                <a:t>Nguồn</a:t>
              </a:r>
              <a:r>
                <a:rPr lang="en-SG" sz="1200" i="1" dirty="0">
                  <a:solidFill>
                    <a:srgbClr val="002060"/>
                  </a:solidFill>
                  <a:latin typeface="+mj-lt"/>
                  <a:cs typeface="Arial" panose="020B0604020202020204" pitchFamily="34" charset="0"/>
                </a:rPr>
                <a:t>: https://geneticeducation.co.in/inside-chromatin-definition-structure-and-function/</a:t>
              </a:r>
            </a:p>
          </p:txBody>
        </p:sp>
      </p:grpSp>
      <p:pic>
        <p:nvPicPr>
          <p:cNvPr id="12" name="Graphic 11" descr="Arrow: Clockwise curve with solid fill">
            <a:extLst>
              <a:ext uri="{FF2B5EF4-FFF2-40B4-BE49-F238E27FC236}">
                <a16:creationId xmlns:a16="http://schemas.microsoft.com/office/drawing/2014/main" id="{F5B13702-222E-6B61-1AC7-3EB8CAAEAC1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191483">
            <a:off x="5751892" y="1875806"/>
            <a:ext cx="688216" cy="688216"/>
          </a:xfrm>
          <a:prstGeom prst="rect">
            <a:avLst/>
          </a:prstGeom>
        </p:spPr>
      </p:pic>
      <p:grpSp>
        <p:nvGrpSpPr>
          <p:cNvPr id="15" name="Group 14">
            <a:extLst>
              <a:ext uri="{FF2B5EF4-FFF2-40B4-BE49-F238E27FC236}">
                <a16:creationId xmlns:a16="http://schemas.microsoft.com/office/drawing/2014/main" id="{322A2529-2B87-0E52-11E5-EBF0CA4A46B2}"/>
              </a:ext>
            </a:extLst>
          </p:cNvPr>
          <p:cNvGrpSpPr/>
          <p:nvPr/>
        </p:nvGrpSpPr>
        <p:grpSpPr>
          <a:xfrm>
            <a:off x="6558491" y="1419218"/>
            <a:ext cx="5667187" cy="5438782"/>
            <a:chOff x="6634271" y="1419218"/>
            <a:chExt cx="5667187" cy="5438782"/>
          </a:xfrm>
        </p:grpSpPr>
        <p:grpSp>
          <p:nvGrpSpPr>
            <p:cNvPr id="5" name="Group 4">
              <a:extLst>
                <a:ext uri="{FF2B5EF4-FFF2-40B4-BE49-F238E27FC236}">
                  <a16:creationId xmlns:a16="http://schemas.microsoft.com/office/drawing/2014/main" id="{0225ACA9-F6B1-297F-510F-CF6BE583EDA0}"/>
                </a:ext>
              </a:extLst>
            </p:cNvPr>
            <p:cNvGrpSpPr/>
            <p:nvPr/>
          </p:nvGrpSpPr>
          <p:grpSpPr>
            <a:xfrm>
              <a:off x="6634271" y="1419218"/>
              <a:ext cx="4769915" cy="5438782"/>
              <a:chOff x="2476503" y="1281160"/>
              <a:chExt cx="4769915" cy="5438782"/>
            </a:xfrm>
          </p:grpSpPr>
          <p:pic>
            <p:nvPicPr>
              <p:cNvPr id="6" name="Picture 5">
                <a:extLst>
                  <a:ext uri="{FF2B5EF4-FFF2-40B4-BE49-F238E27FC236}">
                    <a16:creationId xmlns:a16="http://schemas.microsoft.com/office/drawing/2014/main" id="{63C231FB-B04B-CDE8-863A-2B5FF9B0CF9E}"/>
                  </a:ext>
                </a:extLst>
              </p:cNvPr>
              <p:cNvPicPr>
                <a:picLocks noChangeAspect="1"/>
              </p:cNvPicPr>
              <p:nvPr/>
            </p:nvPicPr>
            <p:blipFill>
              <a:blip r:embed="rId6"/>
              <a:srcRect l="50307" t="8081" r="3923" b="6874"/>
              <a:stretch/>
            </p:blipFill>
            <p:spPr>
              <a:xfrm>
                <a:off x="2476503" y="1281160"/>
                <a:ext cx="4769915" cy="4948079"/>
              </a:xfrm>
              <a:prstGeom prst="rect">
                <a:avLst/>
              </a:prstGeom>
              <a:ln>
                <a:solidFill>
                  <a:schemeClr val="tx1"/>
                </a:solidFill>
              </a:ln>
            </p:spPr>
          </p:pic>
          <p:sp>
            <p:nvSpPr>
              <p:cNvPr id="7" name="TextBox 6">
                <a:extLst>
                  <a:ext uri="{FF2B5EF4-FFF2-40B4-BE49-F238E27FC236}">
                    <a16:creationId xmlns:a16="http://schemas.microsoft.com/office/drawing/2014/main" id="{A1DCA0FD-AE09-9D16-47B2-1912E1A256DC}"/>
                  </a:ext>
                </a:extLst>
              </p:cNvPr>
              <p:cNvSpPr txBox="1"/>
              <p:nvPr/>
            </p:nvSpPr>
            <p:spPr>
              <a:xfrm>
                <a:off x="2621457" y="6258277"/>
                <a:ext cx="4480006" cy="461665"/>
              </a:xfrm>
              <a:prstGeom prst="rect">
                <a:avLst/>
              </a:prstGeom>
              <a:noFill/>
            </p:spPr>
            <p:txBody>
              <a:bodyPr wrap="square">
                <a:spAutoFit/>
              </a:bodyPr>
              <a:lstStyle/>
              <a:p>
                <a:pPr algn="ctr"/>
                <a:r>
                  <a:rPr lang="en-US" sz="1200" i="1" dirty="0" err="1">
                    <a:solidFill>
                      <a:srgbClr val="002060"/>
                    </a:solidFill>
                    <a:latin typeface="Aptos Display" panose="020B0004020202020204" pitchFamily="34" charset="0"/>
                    <a:cs typeface="Arial" panose="020B0604020202020204" pitchFamily="34" charset="0"/>
                  </a:rPr>
                  <a:t>Nguồn</a:t>
                </a:r>
                <a:r>
                  <a:rPr lang="en-US" sz="1200" i="1" dirty="0">
                    <a:solidFill>
                      <a:srgbClr val="002060"/>
                    </a:solidFill>
                    <a:latin typeface="Aptos Display" panose="020B0004020202020204" pitchFamily="34" charset="0"/>
                    <a:cs typeface="Arial" panose="020B0604020202020204" pitchFamily="34" charset="0"/>
                  </a:rPr>
                  <a:t>: Molecular Biology. DOI: https://doi.org/10.1016/B978-0-12-813288-3.00003-3</a:t>
                </a:r>
                <a:endParaRPr lang="en-SG" sz="1200" i="1" dirty="0">
                  <a:solidFill>
                    <a:srgbClr val="002060"/>
                  </a:solidFill>
                  <a:latin typeface="Aptos Display" panose="020B0004020202020204" pitchFamily="34" charset="0"/>
                  <a:cs typeface="Arial" panose="020B0604020202020204" pitchFamily="34" charset="0"/>
                </a:endParaRPr>
              </a:p>
            </p:txBody>
          </p:sp>
        </p:grpSp>
        <p:sp>
          <p:nvSpPr>
            <p:cNvPr id="11" name="TextBox 10">
              <a:extLst>
                <a:ext uri="{FF2B5EF4-FFF2-40B4-BE49-F238E27FC236}">
                  <a16:creationId xmlns:a16="http://schemas.microsoft.com/office/drawing/2014/main" id="{1E7C5886-DFE9-40B9-6BC0-0529B4C841E1}"/>
                </a:ext>
              </a:extLst>
            </p:cNvPr>
            <p:cNvSpPr txBox="1"/>
            <p:nvPr/>
          </p:nvSpPr>
          <p:spPr>
            <a:xfrm>
              <a:off x="11404186" y="2035248"/>
              <a:ext cx="661804" cy="369332"/>
            </a:xfrm>
            <a:prstGeom prst="rect">
              <a:avLst/>
            </a:prstGeom>
            <a:noFill/>
          </p:spPr>
          <p:txBody>
            <a:bodyPr wrap="square" rtlCol="0">
              <a:spAutoFit/>
            </a:bodyPr>
            <a:lstStyle/>
            <a:p>
              <a:r>
                <a:rPr lang="en-US" b="1" dirty="0">
                  <a:solidFill>
                    <a:srgbClr val="C00000"/>
                  </a:solidFill>
                  <a:latin typeface="+mj-lt"/>
                </a:rPr>
                <a:t>DNA</a:t>
              </a:r>
              <a:endParaRPr lang="en-SG" b="1" dirty="0">
                <a:solidFill>
                  <a:srgbClr val="C00000"/>
                </a:solidFill>
                <a:latin typeface="+mj-lt"/>
              </a:endParaRPr>
            </a:p>
          </p:txBody>
        </p:sp>
        <p:sp>
          <p:nvSpPr>
            <p:cNvPr id="13" name="TextBox 12">
              <a:extLst>
                <a:ext uri="{FF2B5EF4-FFF2-40B4-BE49-F238E27FC236}">
                  <a16:creationId xmlns:a16="http://schemas.microsoft.com/office/drawing/2014/main" id="{BA552419-8C22-5D08-301C-DA1B31A15A8D}"/>
                </a:ext>
              </a:extLst>
            </p:cNvPr>
            <p:cNvSpPr txBox="1"/>
            <p:nvPr/>
          </p:nvSpPr>
          <p:spPr>
            <a:xfrm>
              <a:off x="11404186" y="3893257"/>
              <a:ext cx="661804" cy="369332"/>
            </a:xfrm>
            <a:prstGeom prst="rect">
              <a:avLst/>
            </a:prstGeom>
            <a:noFill/>
          </p:spPr>
          <p:txBody>
            <a:bodyPr wrap="square" rtlCol="0">
              <a:spAutoFit/>
            </a:bodyPr>
            <a:lstStyle/>
            <a:p>
              <a:r>
                <a:rPr lang="en-US" b="1" dirty="0">
                  <a:solidFill>
                    <a:srgbClr val="C00000"/>
                  </a:solidFill>
                  <a:latin typeface="+mj-lt"/>
                </a:rPr>
                <a:t>RNA</a:t>
              </a:r>
              <a:endParaRPr lang="en-SG" b="1" dirty="0">
                <a:solidFill>
                  <a:srgbClr val="C00000"/>
                </a:solidFill>
                <a:latin typeface="+mj-lt"/>
              </a:endParaRPr>
            </a:p>
          </p:txBody>
        </p:sp>
        <p:sp>
          <p:nvSpPr>
            <p:cNvPr id="14" name="TextBox 13">
              <a:extLst>
                <a:ext uri="{FF2B5EF4-FFF2-40B4-BE49-F238E27FC236}">
                  <a16:creationId xmlns:a16="http://schemas.microsoft.com/office/drawing/2014/main" id="{02A5C257-250E-612F-26E3-CF407C7CFE7A}"/>
                </a:ext>
              </a:extLst>
            </p:cNvPr>
            <p:cNvSpPr txBox="1"/>
            <p:nvPr/>
          </p:nvSpPr>
          <p:spPr>
            <a:xfrm>
              <a:off x="11404185" y="5642068"/>
              <a:ext cx="897273" cy="369332"/>
            </a:xfrm>
            <a:prstGeom prst="rect">
              <a:avLst/>
            </a:prstGeom>
            <a:noFill/>
          </p:spPr>
          <p:txBody>
            <a:bodyPr wrap="square" rtlCol="0">
              <a:spAutoFit/>
            </a:bodyPr>
            <a:lstStyle/>
            <a:p>
              <a:r>
                <a:rPr lang="en-US" b="1" dirty="0">
                  <a:solidFill>
                    <a:srgbClr val="C00000"/>
                  </a:solidFill>
                  <a:latin typeface="+mj-lt"/>
                </a:rPr>
                <a:t>Protein</a:t>
              </a:r>
              <a:endParaRPr lang="en-SG" b="1" dirty="0">
                <a:solidFill>
                  <a:srgbClr val="C00000"/>
                </a:solidFill>
                <a:latin typeface="+mj-lt"/>
              </a:endParaRPr>
            </a:p>
          </p:txBody>
        </p:sp>
      </p:grpSp>
      <p:sp>
        <p:nvSpPr>
          <p:cNvPr id="16" name="TextBox 15">
            <a:extLst>
              <a:ext uri="{FF2B5EF4-FFF2-40B4-BE49-F238E27FC236}">
                <a16:creationId xmlns:a16="http://schemas.microsoft.com/office/drawing/2014/main" id="{3D17FE85-2958-B074-129E-4AB4C522D44A}"/>
              </a:ext>
            </a:extLst>
          </p:cNvPr>
          <p:cNvSpPr txBox="1"/>
          <p:nvPr/>
        </p:nvSpPr>
        <p:spPr>
          <a:xfrm>
            <a:off x="11328405" y="2816642"/>
            <a:ext cx="760872" cy="646331"/>
          </a:xfrm>
          <a:prstGeom prst="rect">
            <a:avLst/>
          </a:prstGeom>
          <a:noFill/>
        </p:spPr>
        <p:txBody>
          <a:bodyPr wrap="square" rtlCol="0">
            <a:spAutoFit/>
          </a:bodyPr>
          <a:lstStyle/>
          <a:p>
            <a:r>
              <a:rPr lang="en-US" i="1" dirty="0" err="1">
                <a:solidFill>
                  <a:srgbClr val="002060"/>
                </a:solidFill>
                <a:latin typeface="+mj-lt"/>
              </a:rPr>
              <a:t>Phiên</a:t>
            </a:r>
            <a:r>
              <a:rPr lang="en-US" i="1" dirty="0">
                <a:solidFill>
                  <a:srgbClr val="002060"/>
                </a:solidFill>
                <a:latin typeface="+mj-lt"/>
              </a:rPr>
              <a:t> </a:t>
            </a:r>
            <a:r>
              <a:rPr lang="en-US" i="1" dirty="0" err="1">
                <a:solidFill>
                  <a:srgbClr val="002060"/>
                </a:solidFill>
                <a:latin typeface="+mj-lt"/>
              </a:rPr>
              <a:t>mã</a:t>
            </a:r>
            <a:endParaRPr lang="en-SG" i="1" dirty="0">
              <a:solidFill>
                <a:srgbClr val="002060"/>
              </a:solidFill>
              <a:latin typeface="+mj-lt"/>
            </a:endParaRPr>
          </a:p>
        </p:txBody>
      </p:sp>
      <p:sp>
        <p:nvSpPr>
          <p:cNvPr id="17" name="TextBox 16">
            <a:extLst>
              <a:ext uri="{FF2B5EF4-FFF2-40B4-BE49-F238E27FC236}">
                <a16:creationId xmlns:a16="http://schemas.microsoft.com/office/drawing/2014/main" id="{E7D58F62-BD59-8DC5-91D8-D9E0B2427B98}"/>
              </a:ext>
            </a:extLst>
          </p:cNvPr>
          <p:cNvSpPr txBox="1"/>
          <p:nvPr/>
        </p:nvSpPr>
        <p:spPr>
          <a:xfrm>
            <a:off x="11328405" y="4759661"/>
            <a:ext cx="760872" cy="646331"/>
          </a:xfrm>
          <a:prstGeom prst="rect">
            <a:avLst/>
          </a:prstGeom>
          <a:noFill/>
        </p:spPr>
        <p:txBody>
          <a:bodyPr wrap="square" rtlCol="0">
            <a:spAutoFit/>
          </a:bodyPr>
          <a:lstStyle/>
          <a:p>
            <a:r>
              <a:rPr lang="en-US" i="1" dirty="0" err="1">
                <a:solidFill>
                  <a:srgbClr val="002060"/>
                </a:solidFill>
                <a:latin typeface="+mj-lt"/>
              </a:rPr>
              <a:t>Dịch</a:t>
            </a:r>
            <a:r>
              <a:rPr lang="en-US" i="1" dirty="0">
                <a:solidFill>
                  <a:srgbClr val="002060"/>
                </a:solidFill>
                <a:latin typeface="+mj-lt"/>
              </a:rPr>
              <a:t> </a:t>
            </a:r>
            <a:r>
              <a:rPr lang="en-US" i="1" dirty="0" err="1">
                <a:solidFill>
                  <a:srgbClr val="002060"/>
                </a:solidFill>
                <a:latin typeface="+mj-lt"/>
              </a:rPr>
              <a:t>mã</a:t>
            </a:r>
            <a:endParaRPr lang="en-SG" i="1" dirty="0">
              <a:solidFill>
                <a:srgbClr val="002060"/>
              </a:solidFill>
              <a:latin typeface="+mj-lt"/>
            </a:endParaRPr>
          </a:p>
        </p:txBody>
      </p:sp>
      <p:grpSp>
        <p:nvGrpSpPr>
          <p:cNvPr id="18" name="Group 17">
            <a:extLst>
              <a:ext uri="{FF2B5EF4-FFF2-40B4-BE49-F238E27FC236}">
                <a16:creationId xmlns:a16="http://schemas.microsoft.com/office/drawing/2014/main" id="{DC6FDB44-C3A6-02DB-32EB-E6715CAA7A7D}"/>
              </a:ext>
            </a:extLst>
          </p:cNvPr>
          <p:cNvGrpSpPr/>
          <p:nvPr/>
        </p:nvGrpSpPr>
        <p:grpSpPr>
          <a:xfrm>
            <a:off x="0" y="-14027"/>
            <a:ext cx="12192000" cy="855639"/>
            <a:chOff x="0" y="-14027"/>
            <a:chExt cx="12192000" cy="855639"/>
          </a:xfrm>
        </p:grpSpPr>
        <p:sp>
          <p:nvSpPr>
            <p:cNvPr id="19" name="Rectangle 18">
              <a:extLst>
                <a:ext uri="{FF2B5EF4-FFF2-40B4-BE49-F238E27FC236}">
                  <a16:creationId xmlns:a16="http://schemas.microsoft.com/office/drawing/2014/main" id="{8BE53C56-D7BE-8AA7-1081-794B5A8D48CB}"/>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0" name="TextBox 19">
              <a:extLst>
                <a:ext uri="{FF2B5EF4-FFF2-40B4-BE49-F238E27FC236}">
                  <a16:creationId xmlns:a16="http://schemas.microsoft.com/office/drawing/2014/main" id="{CDD64395-5259-F28A-B563-105630FD01D9}"/>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1.1. Khái quát về epigenetics ở thực vật</a:t>
              </a:r>
              <a:endParaRPr lang="en-US" altLang="en-US" sz="3000" b="1" dirty="0">
                <a:solidFill>
                  <a:srgbClr val="990000"/>
                </a:solidFill>
                <a:latin typeface="Aptos Display" panose="020B0004020202020204" pitchFamily="34" charset="0"/>
                <a:cs typeface="Arial" panose="020B0604020202020204" pitchFamily="34" charset="0"/>
              </a:endParaRPr>
            </a:p>
          </p:txBody>
        </p:sp>
      </p:grpSp>
    </p:spTree>
    <p:extLst>
      <p:ext uri="{BB962C8B-B14F-4D97-AF65-F5344CB8AC3E}">
        <p14:creationId xmlns:p14="http://schemas.microsoft.com/office/powerpoint/2010/main" val="14673459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C62D8500-19AA-D351-36CE-9547BDA5D310}"/>
              </a:ext>
            </a:extLst>
          </p:cNvPr>
          <p:cNvGrpSpPr/>
          <p:nvPr/>
        </p:nvGrpSpPr>
        <p:grpSpPr>
          <a:xfrm>
            <a:off x="6765037" y="1581789"/>
            <a:ext cx="5210589" cy="3559186"/>
            <a:chOff x="6718851" y="3037931"/>
            <a:chExt cx="5210589" cy="3559186"/>
          </a:xfrm>
        </p:grpSpPr>
        <p:pic>
          <p:nvPicPr>
            <p:cNvPr id="4" name="Picture 4" descr="overdominance in M. lewisii">
              <a:extLst>
                <a:ext uri="{FF2B5EF4-FFF2-40B4-BE49-F238E27FC236}">
                  <a16:creationId xmlns:a16="http://schemas.microsoft.com/office/drawing/2014/main" id="{021D6AF3-DEDD-244B-40B0-A86F783D95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8851" y="3037931"/>
              <a:ext cx="5210589" cy="32380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DC0C0EB-40D6-262A-59CB-EF5B0B861750}"/>
                </a:ext>
              </a:extLst>
            </p:cNvPr>
            <p:cNvSpPr txBox="1"/>
            <p:nvPr/>
          </p:nvSpPr>
          <p:spPr>
            <a:xfrm>
              <a:off x="6718851" y="6320118"/>
              <a:ext cx="5210589" cy="276999"/>
            </a:xfrm>
            <a:prstGeom prst="rect">
              <a:avLst/>
            </a:prstGeom>
            <a:noFill/>
          </p:spPr>
          <p:txBody>
            <a:bodyPr wrap="square">
              <a:spAutoFit/>
            </a:bodyPr>
            <a:lstStyle/>
            <a:p>
              <a:pPr algn="ctr"/>
              <a:r>
                <a:rPr lang="en-SG" sz="1200" i="1" dirty="0" err="1">
                  <a:solidFill>
                    <a:srgbClr val="002060"/>
                  </a:solidFill>
                  <a:latin typeface="Arial" panose="020B0604020202020204" pitchFamily="34" charset="0"/>
                  <a:cs typeface="Arial" panose="020B0604020202020204" pitchFamily="34" charset="0"/>
                </a:rPr>
                <a:t>Nguồn</a:t>
              </a:r>
              <a:r>
                <a:rPr lang="en-SG" sz="1200" i="1" dirty="0">
                  <a:solidFill>
                    <a:srgbClr val="002060"/>
                  </a:solidFill>
                  <a:latin typeface="Arial" panose="020B0604020202020204" pitchFamily="34" charset="0"/>
                  <a:cs typeface="Arial" panose="020B0604020202020204" pitchFamily="34" charset="0"/>
                </a:rPr>
                <a:t>: https://learn.genetics.utah.edu/content/flowers/genetics</a:t>
              </a:r>
            </a:p>
          </p:txBody>
        </p:sp>
      </p:grpSp>
      <p:sp>
        <p:nvSpPr>
          <p:cNvPr id="11" name="TextBox 10">
            <a:extLst>
              <a:ext uri="{FF2B5EF4-FFF2-40B4-BE49-F238E27FC236}">
                <a16:creationId xmlns:a16="http://schemas.microsoft.com/office/drawing/2014/main" id="{17B0C54B-8167-4746-00B1-C4EB65546A5B}"/>
              </a:ext>
            </a:extLst>
          </p:cNvPr>
          <p:cNvSpPr txBox="1"/>
          <p:nvPr/>
        </p:nvSpPr>
        <p:spPr>
          <a:xfrm>
            <a:off x="880719" y="5529460"/>
            <a:ext cx="10344677" cy="1107996"/>
          </a:xfrm>
          <a:prstGeom prst="rect">
            <a:avLst/>
          </a:prstGeom>
          <a:noFill/>
        </p:spPr>
        <p:txBody>
          <a:bodyPr wrap="square">
            <a:spAutoFit/>
          </a:bodyPr>
          <a:lstStyle/>
          <a:p>
            <a:pPr marL="342900" indent="-342900" algn="just">
              <a:buFont typeface="Arial" panose="020B0604020202020204" pitchFamily="34" charset="0"/>
              <a:buChar char="•"/>
            </a:pPr>
            <a:r>
              <a:rPr lang="en-SG" sz="2200" dirty="0">
                <a:solidFill>
                  <a:srgbClr val="002060"/>
                </a:solidFill>
                <a:latin typeface="+mj-lt"/>
                <a:cs typeface="Arial" panose="020B0604020202020204" pitchFamily="34" charset="0"/>
              </a:rPr>
              <a:t>Protein </a:t>
            </a:r>
            <a:r>
              <a:rPr lang="en-SG" sz="2200" dirty="0" err="1">
                <a:solidFill>
                  <a:srgbClr val="002060"/>
                </a:solidFill>
                <a:latin typeface="+mj-lt"/>
                <a:cs typeface="Arial" panose="020B0604020202020204" pitchFamily="34" charset="0"/>
              </a:rPr>
              <a:t>đóng</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vai</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trò</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quan</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trọng</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trong</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các</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hoạt</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động</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sinh</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hóa</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sinh</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lý</a:t>
            </a:r>
            <a:r>
              <a:rPr lang="en-SG" sz="2200" dirty="0">
                <a:solidFill>
                  <a:srgbClr val="002060"/>
                </a:solidFill>
                <a:latin typeface="+mj-lt"/>
                <a:cs typeface="Arial" panose="020B0604020202020204" pitchFamily="34" charset="0"/>
              </a:rPr>
              <a:t> ở </a:t>
            </a:r>
            <a:r>
              <a:rPr lang="en-SG" sz="2200" dirty="0" err="1">
                <a:solidFill>
                  <a:srgbClr val="002060"/>
                </a:solidFill>
                <a:latin typeface="+mj-lt"/>
                <a:cs typeface="Arial" panose="020B0604020202020204" pitchFamily="34" charset="0"/>
              </a:rPr>
              <a:t>tế</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bào</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và</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cơ</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thể</a:t>
            </a:r>
            <a:r>
              <a:rPr lang="en-SG" sz="2200" dirty="0">
                <a:solidFill>
                  <a:srgbClr val="002060"/>
                </a:solidFill>
                <a:latin typeface="+mj-lt"/>
                <a:cs typeface="Arial" panose="020B0604020202020204" pitchFamily="34" charset="0"/>
              </a:rPr>
              <a:t>.</a:t>
            </a:r>
          </a:p>
          <a:p>
            <a:pPr algn="just"/>
            <a:r>
              <a:rPr lang="en-SG" sz="2200" dirty="0">
                <a:solidFill>
                  <a:srgbClr val="002060"/>
                </a:solidFill>
                <a:latin typeface="+mj-lt"/>
                <a:cs typeface="Arial" panose="020B0604020202020204" pitchFamily="34" charset="0"/>
              </a:rPr>
              <a:t> </a:t>
            </a:r>
          </a:p>
          <a:p>
            <a:pPr marL="342900" indent="-342900" algn="just">
              <a:buFont typeface="Arial" panose="020B0604020202020204" pitchFamily="34" charset="0"/>
              <a:buChar char="•"/>
            </a:pPr>
            <a:r>
              <a:rPr lang="en-SG" sz="2200" dirty="0" err="1">
                <a:solidFill>
                  <a:srgbClr val="002060"/>
                </a:solidFill>
                <a:latin typeface="+mj-lt"/>
                <a:cs typeface="Arial" panose="020B0604020202020204" pitchFamily="34" charset="0"/>
              </a:rPr>
              <a:t>Đồng</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thời</a:t>
            </a:r>
            <a:r>
              <a:rPr lang="en-SG" sz="2200" dirty="0">
                <a:solidFill>
                  <a:srgbClr val="002060"/>
                </a:solidFill>
                <a:latin typeface="+mj-lt"/>
                <a:cs typeface="Arial" panose="020B0604020202020204" pitchFamily="34" charset="0"/>
              </a:rPr>
              <a:t> protein </a:t>
            </a:r>
            <a:r>
              <a:rPr lang="en-SG" sz="2200" dirty="0" err="1">
                <a:solidFill>
                  <a:srgbClr val="002060"/>
                </a:solidFill>
                <a:latin typeface="+mj-lt"/>
                <a:cs typeface="Arial" panose="020B0604020202020204" pitchFamily="34" charset="0"/>
              </a:rPr>
              <a:t>cũng</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ảnh</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hưởng</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rất</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nhiều</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trong</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hình</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dạng</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và</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cấu</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trúc</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của</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sinh</a:t>
            </a:r>
            <a:r>
              <a:rPr lang="en-SG" sz="2200" dirty="0">
                <a:solidFill>
                  <a:srgbClr val="002060"/>
                </a:solidFill>
                <a:latin typeface="+mj-lt"/>
                <a:cs typeface="Arial" panose="020B0604020202020204" pitchFamily="34" charset="0"/>
              </a:rPr>
              <a:t> </a:t>
            </a:r>
            <a:r>
              <a:rPr lang="en-SG" sz="2200" dirty="0" err="1">
                <a:solidFill>
                  <a:srgbClr val="002060"/>
                </a:solidFill>
                <a:latin typeface="+mj-lt"/>
                <a:cs typeface="Arial" panose="020B0604020202020204" pitchFamily="34" charset="0"/>
              </a:rPr>
              <a:t>vật</a:t>
            </a:r>
            <a:r>
              <a:rPr lang="en-SG" sz="2200" dirty="0">
                <a:solidFill>
                  <a:srgbClr val="002060"/>
                </a:solidFill>
                <a:latin typeface="+mj-lt"/>
                <a:cs typeface="Arial" panose="020B0604020202020204" pitchFamily="34" charset="0"/>
              </a:rPr>
              <a:t>.</a:t>
            </a:r>
          </a:p>
        </p:txBody>
      </p:sp>
      <p:grpSp>
        <p:nvGrpSpPr>
          <p:cNvPr id="14" name="Group 13">
            <a:extLst>
              <a:ext uri="{FF2B5EF4-FFF2-40B4-BE49-F238E27FC236}">
                <a16:creationId xmlns:a16="http://schemas.microsoft.com/office/drawing/2014/main" id="{E5AAE304-2C05-096E-5023-D8A626682AD0}"/>
              </a:ext>
            </a:extLst>
          </p:cNvPr>
          <p:cNvGrpSpPr/>
          <p:nvPr/>
        </p:nvGrpSpPr>
        <p:grpSpPr>
          <a:xfrm>
            <a:off x="216374" y="1428162"/>
            <a:ext cx="6306856" cy="3841209"/>
            <a:chOff x="216374" y="1428162"/>
            <a:chExt cx="6306856" cy="3841209"/>
          </a:xfrm>
        </p:grpSpPr>
        <p:grpSp>
          <p:nvGrpSpPr>
            <p:cNvPr id="7" name="Group 6">
              <a:extLst>
                <a:ext uri="{FF2B5EF4-FFF2-40B4-BE49-F238E27FC236}">
                  <a16:creationId xmlns:a16="http://schemas.microsoft.com/office/drawing/2014/main" id="{AF338F4D-471C-6098-13BE-630304698474}"/>
                </a:ext>
              </a:extLst>
            </p:cNvPr>
            <p:cNvGrpSpPr/>
            <p:nvPr/>
          </p:nvGrpSpPr>
          <p:grpSpPr>
            <a:xfrm>
              <a:off x="216374" y="1428162"/>
              <a:ext cx="6306856" cy="3841209"/>
              <a:chOff x="201937" y="1064423"/>
              <a:chExt cx="6306856" cy="3841209"/>
            </a:xfrm>
          </p:grpSpPr>
          <p:pic>
            <p:nvPicPr>
              <p:cNvPr id="2" name="Picture 2" descr="Central Dogma : DNA to RNA to Protein">
                <a:extLst>
                  <a:ext uri="{FF2B5EF4-FFF2-40B4-BE49-F238E27FC236}">
                    <a16:creationId xmlns:a16="http://schemas.microsoft.com/office/drawing/2014/main" id="{FFB5827D-F697-6DC4-F830-641154138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937" y="1064423"/>
                <a:ext cx="6306856" cy="357388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78E233-80C3-E986-9733-8DFC627C0F4C}"/>
                  </a:ext>
                </a:extLst>
              </p:cNvPr>
              <p:cNvSpPr txBox="1"/>
              <p:nvPr/>
            </p:nvSpPr>
            <p:spPr>
              <a:xfrm>
                <a:off x="201937" y="4628633"/>
                <a:ext cx="6306856" cy="276999"/>
              </a:xfrm>
              <a:prstGeom prst="rect">
                <a:avLst/>
              </a:prstGeom>
              <a:noFill/>
            </p:spPr>
            <p:txBody>
              <a:bodyPr wrap="square">
                <a:spAutoFit/>
              </a:bodyPr>
              <a:lstStyle/>
              <a:p>
                <a:pPr algn="ctr"/>
                <a:r>
                  <a:rPr lang="en-SG" sz="1200" i="1" dirty="0" err="1">
                    <a:solidFill>
                      <a:srgbClr val="002060"/>
                    </a:solidFill>
                    <a:latin typeface="Arial" panose="020B0604020202020204" pitchFamily="34" charset="0"/>
                    <a:cs typeface="Arial" panose="020B0604020202020204" pitchFamily="34" charset="0"/>
                  </a:rPr>
                  <a:t>Nguồn</a:t>
                </a:r>
                <a:r>
                  <a:rPr lang="en-SG" sz="1200" i="1" dirty="0">
                    <a:solidFill>
                      <a:srgbClr val="002060"/>
                    </a:solidFill>
                    <a:latin typeface="Arial" panose="020B0604020202020204" pitchFamily="34" charset="0"/>
                    <a:cs typeface="Arial" panose="020B0604020202020204" pitchFamily="34" charset="0"/>
                  </a:rPr>
                  <a:t>: BYJUS.com</a:t>
                </a:r>
              </a:p>
            </p:txBody>
          </p:sp>
        </p:grpSp>
        <p:sp>
          <p:nvSpPr>
            <p:cNvPr id="12" name="TextBox 11">
              <a:extLst>
                <a:ext uri="{FF2B5EF4-FFF2-40B4-BE49-F238E27FC236}">
                  <a16:creationId xmlns:a16="http://schemas.microsoft.com/office/drawing/2014/main" id="{E5D0581F-B8B6-668B-CFF6-EAB52525735E}"/>
                </a:ext>
              </a:extLst>
            </p:cNvPr>
            <p:cNvSpPr txBox="1"/>
            <p:nvPr/>
          </p:nvSpPr>
          <p:spPr>
            <a:xfrm>
              <a:off x="1557966" y="2460218"/>
              <a:ext cx="1417624" cy="369332"/>
            </a:xfrm>
            <a:prstGeom prst="rect">
              <a:avLst/>
            </a:prstGeom>
            <a:noFill/>
          </p:spPr>
          <p:txBody>
            <a:bodyPr wrap="square" rtlCol="0">
              <a:spAutoFit/>
            </a:bodyPr>
            <a:lstStyle/>
            <a:p>
              <a:pPr algn="ctr"/>
              <a:r>
                <a:rPr lang="en-US" i="1" dirty="0">
                  <a:solidFill>
                    <a:srgbClr val="002060"/>
                  </a:solidFill>
                  <a:latin typeface="+mj-lt"/>
                </a:rPr>
                <a:t>(</a:t>
              </a:r>
              <a:r>
                <a:rPr lang="en-US" i="1" dirty="0" err="1">
                  <a:solidFill>
                    <a:srgbClr val="002060"/>
                  </a:solidFill>
                  <a:latin typeface="+mj-lt"/>
                </a:rPr>
                <a:t>Phiên</a:t>
              </a:r>
              <a:r>
                <a:rPr lang="en-US" i="1" dirty="0">
                  <a:solidFill>
                    <a:srgbClr val="002060"/>
                  </a:solidFill>
                  <a:latin typeface="+mj-lt"/>
                </a:rPr>
                <a:t> </a:t>
              </a:r>
              <a:r>
                <a:rPr lang="en-US" i="1" dirty="0" err="1">
                  <a:solidFill>
                    <a:srgbClr val="002060"/>
                  </a:solidFill>
                  <a:latin typeface="+mj-lt"/>
                </a:rPr>
                <a:t>mã</a:t>
              </a:r>
              <a:r>
                <a:rPr lang="en-US" i="1" dirty="0">
                  <a:solidFill>
                    <a:srgbClr val="002060"/>
                  </a:solidFill>
                  <a:latin typeface="+mj-lt"/>
                </a:rPr>
                <a:t>)</a:t>
              </a:r>
              <a:endParaRPr lang="en-SG" i="1" dirty="0">
                <a:solidFill>
                  <a:srgbClr val="002060"/>
                </a:solidFill>
                <a:latin typeface="+mj-lt"/>
              </a:endParaRPr>
            </a:p>
          </p:txBody>
        </p:sp>
        <p:sp>
          <p:nvSpPr>
            <p:cNvPr id="13" name="TextBox 12">
              <a:extLst>
                <a:ext uri="{FF2B5EF4-FFF2-40B4-BE49-F238E27FC236}">
                  <a16:creationId xmlns:a16="http://schemas.microsoft.com/office/drawing/2014/main" id="{95DD5E3D-79E6-EBA1-C19E-14D3198A8D06}"/>
                </a:ext>
              </a:extLst>
            </p:cNvPr>
            <p:cNvSpPr txBox="1"/>
            <p:nvPr/>
          </p:nvSpPr>
          <p:spPr>
            <a:xfrm>
              <a:off x="3756399" y="2634780"/>
              <a:ext cx="1417624" cy="369332"/>
            </a:xfrm>
            <a:prstGeom prst="rect">
              <a:avLst/>
            </a:prstGeom>
            <a:noFill/>
          </p:spPr>
          <p:txBody>
            <a:bodyPr wrap="square" rtlCol="0">
              <a:spAutoFit/>
            </a:bodyPr>
            <a:lstStyle/>
            <a:p>
              <a:pPr algn="ctr"/>
              <a:r>
                <a:rPr lang="en-US" i="1" dirty="0">
                  <a:solidFill>
                    <a:srgbClr val="002060"/>
                  </a:solidFill>
                  <a:latin typeface="+mj-lt"/>
                </a:rPr>
                <a:t>(</a:t>
              </a:r>
              <a:r>
                <a:rPr lang="en-US" i="1" dirty="0" err="1">
                  <a:solidFill>
                    <a:srgbClr val="002060"/>
                  </a:solidFill>
                  <a:latin typeface="+mj-lt"/>
                </a:rPr>
                <a:t>Dịch</a:t>
              </a:r>
              <a:r>
                <a:rPr lang="en-US" i="1" dirty="0">
                  <a:solidFill>
                    <a:srgbClr val="002060"/>
                  </a:solidFill>
                  <a:latin typeface="+mj-lt"/>
                </a:rPr>
                <a:t> </a:t>
              </a:r>
              <a:r>
                <a:rPr lang="en-US" i="1" dirty="0" err="1">
                  <a:solidFill>
                    <a:srgbClr val="002060"/>
                  </a:solidFill>
                  <a:latin typeface="+mj-lt"/>
                </a:rPr>
                <a:t>mã</a:t>
              </a:r>
              <a:r>
                <a:rPr lang="en-US" i="1" dirty="0">
                  <a:solidFill>
                    <a:srgbClr val="002060"/>
                  </a:solidFill>
                  <a:latin typeface="+mj-lt"/>
                </a:rPr>
                <a:t>)</a:t>
              </a:r>
              <a:endParaRPr lang="en-SG" i="1" dirty="0">
                <a:solidFill>
                  <a:srgbClr val="002060"/>
                </a:solidFill>
                <a:latin typeface="+mj-lt"/>
              </a:endParaRPr>
            </a:p>
          </p:txBody>
        </p:sp>
      </p:grpSp>
      <p:grpSp>
        <p:nvGrpSpPr>
          <p:cNvPr id="15" name="Group 14">
            <a:extLst>
              <a:ext uri="{FF2B5EF4-FFF2-40B4-BE49-F238E27FC236}">
                <a16:creationId xmlns:a16="http://schemas.microsoft.com/office/drawing/2014/main" id="{6DFDDD4F-6472-6E9B-2626-A7D6F0BA0BFB}"/>
              </a:ext>
            </a:extLst>
          </p:cNvPr>
          <p:cNvGrpSpPr/>
          <p:nvPr/>
        </p:nvGrpSpPr>
        <p:grpSpPr>
          <a:xfrm>
            <a:off x="0" y="-14027"/>
            <a:ext cx="12192000" cy="855639"/>
            <a:chOff x="0" y="-14027"/>
            <a:chExt cx="12192000" cy="855639"/>
          </a:xfrm>
        </p:grpSpPr>
        <p:sp>
          <p:nvSpPr>
            <p:cNvPr id="16" name="Rectangle 15">
              <a:extLst>
                <a:ext uri="{FF2B5EF4-FFF2-40B4-BE49-F238E27FC236}">
                  <a16:creationId xmlns:a16="http://schemas.microsoft.com/office/drawing/2014/main" id="{F2E87767-8A38-19A6-AB6E-9BCC75E4D246}"/>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TextBox 16">
              <a:extLst>
                <a:ext uri="{FF2B5EF4-FFF2-40B4-BE49-F238E27FC236}">
                  <a16:creationId xmlns:a16="http://schemas.microsoft.com/office/drawing/2014/main" id="{31E9D355-F088-4B5D-4A43-2EAA551B9FB0}"/>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1.1. Khái quát về epigenetics ở thực vật</a:t>
              </a:r>
              <a:endParaRPr lang="en-US" altLang="en-US" sz="3000" b="1" dirty="0">
                <a:solidFill>
                  <a:srgbClr val="990000"/>
                </a:solidFill>
                <a:latin typeface="Aptos Display" panose="020B0004020202020204" pitchFamily="34" charset="0"/>
                <a:cs typeface="Arial" panose="020B0604020202020204" pitchFamily="34" charset="0"/>
              </a:endParaRPr>
            </a:p>
          </p:txBody>
        </p:sp>
      </p:grpSp>
    </p:spTree>
    <p:extLst>
      <p:ext uri="{BB962C8B-B14F-4D97-AF65-F5344CB8AC3E}">
        <p14:creationId xmlns:p14="http://schemas.microsoft.com/office/powerpoint/2010/main" val="25187979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F5953C7-3EEB-CD8C-9657-180A11328C0D}"/>
              </a:ext>
            </a:extLst>
          </p:cNvPr>
          <p:cNvSpPr txBox="1"/>
          <p:nvPr/>
        </p:nvSpPr>
        <p:spPr>
          <a:xfrm>
            <a:off x="592760" y="1108294"/>
            <a:ext cx="11006479" cy="769441"/>
          </a:xfrm>
          <a:prstGeom prst="rect">
            <a:avLst/>
          </a:prstGeom>
          <a:noFill/>
        </p:spPr>
        <p:txBody>
          <a:bodyPr wrap="square">
            <a:spAutoFit/>
          </a:bodyPr>
          <a:lstStyle/>
          <a:p>
            <a:pPr marL="342900" indent="-342900" algn="just">
              <a:buFont typeface="Wingdings" panose="05000000000000000000" pitchFamily="2" charset="2"/>
              <a:buChar char="Ø"/>
            </a:pPr>
            <a:r>
              <a:rPr lang="en-SG" sz="2200" b="1" i="1" dirty="0">
                <a:solidFill>
                  <a:srgbClr val="002060"/>
                </a:solidFill>
                <a:latin typeface="+mj-lt"/>
                <a:cs typeface="Arial" panose="020B0604020202020204" pitchFamily="34" charset="0"/>
              </a:rPr>
              <a:t>Như </a:t>
            </a:r>
            <a:r>
              <a:rPr lang="en-SG" sz="2200" b="1" i="1" dirty="0" err="1">
                <a:solidFill>
                  <a:srgbClr val="002060"/>
                </a:solidFill>
                <a:latin typeface="+mj-lt"/>
                <a:cs typeface="Arial" panose="020B0604020202020204" pitchFamily="34" charset="0"/>
              </a:rPr>
              <a:t>vậy</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việc</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kiểm</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soát</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các</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quá</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trình</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tạo</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ra</a:t>
            </a:r>
            <a:r>
              <a:rPr lang="en-SG" sz="2200" b="1" i="1" dirty="0">
                <a:solidFill>
                  <a:srgbClr val="002060"/>
                </a:solidFill>
                <a:latin typeface="+mj-lt"/>
                <a:cs typeface="Arial" panose="020B0604020202020204" pitchFamily="34" charset="0"/>
              </a:rPr>
              <a:t> protein (</a:t>
            </a:r>
            <a:r>
              <a:rPr lang="en-SG" sz="2200" b="1" i="1" dirty="0" err="1">
                <a:solidFill>
                  <a:srgbClr val="002060"/>
                </a:solidFill>
                <a:latin typeface="+mj-lt"/>
                <a:cs typeface="Arial" panose="020B0604020202020204" pitchFamily="34" charset="0"/>
              </a:rPr>
              <a:t>như</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phiên</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mã</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và</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dịch</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mã</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là</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rất</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quan</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trọng</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đối</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với</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đời</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sống</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của</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bất</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kỳ</a:t>
            </a:r>
            <a:r>
              <a:rPr lang="en-SG" sz="2200" b="1" i="1" dirty="0">
                <a:solidFill>
                  <a:srgbClr val="002060"/>
                </a:solidFill>
                <a:latin typeface="+mj-lt"/>
                <a:cs typeface="Arial" panose="020B0604020202020204" pitchFamily="34" charset="0"/>
              </a:rPr>
              <a:t> một </a:t>
            </a:r>
            <a:r>
              <a:rPr lang="en-SG" sz="2200" b="1" i="1" dirty="0" err="1">
                <a:solidFill>
                  <a:srgbClr val="002060"/>
                </a:solidFill>
                <a:latin typeface="+mj-lt"/>
                <a:cs typeface="Arial" panose="020B0604020202020204" pitchFamily="34" charset="0"/>
              </a:rPr>
              <a:t>cá</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thể</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thực</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vật</a:t>
            </a:r>
            <a:r>
              <a:rPr lang="en-SG" sz="2200" b="1" i="1" dirty="0">
                <a:solidFill>
                  <a:srgbClr val="002060"/>
                </a:solidFill>
                <a:latin typeface="+mj-lt"/>
                <a:cs typeface="Arial" panose="020B0604020202020204" pitchFamily="34" charset="0"/>
              </a:rPr>
              <a:t> </a:t>
            </a:r>
            <a:r>
              <a:rPr lang="en-SG" sz="2200" b="1" i="1" dirty="0" err="1">
                <a:solidFill>
                  <a:srgbClr val="002060"/>
                </a:solidFill>
                <a:latin typeface="+mj-lt"/>
                <a:cs typeface="Arial" panose="020B0604020202020204" pitchFamily="34" charset="0"/>
              </a:rPr>
              <a:t>nào</a:t>
            </a:r>
            <a:r>
              <a:rPr lang="en-SG" sz="2200" b="1" i="1" dirty="0">
                <a:solidFill>
                  <a:srgbClr val="002060"/>
                </a:solidFill>
                <a:latin typeface="+mj-lt"/>
                <a:cs typeface="Arial" panose="020B0604020202020204" pitchFamily="34" charset="0"/>
              </a:rPr>
              <a:t>.</a:t>
            </a:r>
          </a:p>
        </p:txBody>
      </p:sp>
      <p:grpSp>
        <p:nvGrpSpPr>
          <p:cNvPr id="10" name="Group 9">
            <a:extLst>
              <a:ext uri="{FF2B5EF4-FFF2-40B4-BE49-F238E27FC236}">
                <a16:creationId xmlns:a16="http://schemas.microsoft.com/office/drawing/2014/main" id="{3FA7289B-1084-9481-9590-E8F8DE6BE1DA}"/>
              </a:ext>
            </a:extLst>
          </p:cNvPr>
          <p:cNvGrpSpPr/>
          <p:nvPr/>
        </p:nvGrpSpPr>
        <p:grpSpPr>
          <a:xfrm>
            <a:off x="160984" y="1810793"/>
            <a:ext cx="5634262" cy="4768725"/>
            <a:chOff x="45468" y="2058497"/>
            <a:chExt cx="5634262" cy="4768725"/>
          </a:xfrm>
        </p:grpSpPr>
        <p:grpSp>
          <p:nvGrpSpPr>
            <p:cNvPr id="8" name="Group 7">
              <a:extLst>
                <a:ext uri="{FF2B5EF4-FFF2-40B4-BE49-F238E27FC236}">
                  <a16:creationId xmlns:a16="http://schemas.microsoft.com/office/drawing/2014/main" id="{BE1B4A40-B654-1ABD-907A-304EBE1DCB7C}"/>
                </a:ext>
              </a:extLst>
            </p:cNvPr>
            <p:cNvGrpSpPr/>
            <p:nvPr/>
          </p:nvGrpSpPr>
          <p:grpSpPr>
            <a:xfrm>
              <a:off x="45468" y="2058497"/>
              <a:ext cx="5634262" cy="4610008"/>
              <a:chOff x="592760" y="2227903"/>
              <a:chExt cx="5385212" cy="4406233"/>
            </a:xfrm>
          </p:grpSpPr>
          <p:pic>
            <p:nvPicPr>
              <p:cNvPr id="1026" name="Picture 2" descr="Fig. 1">
                <a:extLst>
                  <a:ext uri="{FF2B5EF4-FFF2-40B4-BE49-F238E27FC236}">
                    <a16:creationId xmlns:a16="http://schemas.microsoft.com/office/drawing/2014/main" id="{412E613F-FB78-9EB8-4626-CFB907C03A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134"/>
              <a:stretch/>
            </p:blipFill>
            <p:spPr bwMode="auto">
              <a:xfrm>
                <a:off x="688752" y="2362659"/>
                <a:ext cx="5289220" cy="427147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4820487D-A8DD-1250-1389-2D03439C5A49}"/>
                  </a:ext>
                </a:extLst>
              </p:cNvPr>
              <p:cNvSpPr/>
              <p:nvPr/>
            </p:nvSpPr>
            <p:spPr>
              <a:xfrm>
                <a:off x="592760" y="2227903"/>
                <a:ext cx="296380" cy="45972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9" name="TextBox 8">
              <a:extLst>
                <a:ext uri="{FF2B5EF4-FFF2-40B4-BE49-F238E27FC236}">
                  <a16:creationId xmlns:a16="http://schemas.microsoft.com/office/drawing/2014/main" id="{EC08DF4F-324F-8681-FB3D-CF758030DCAF}"/>
                </a:ext>
              </a:extLst>
            </p:cNvPr>
            <p:cNvSpPr txBox="1"/>
            <p:nvPr/>
          </p:nvSpPr>
          <p:spPr>
            <a:xfrm>
              <a:off x="145899" y="6581001"/>
              <a:ext cx="5090694" cy="246221"/>
            </a:xfrm>
            <a:prstGeom prst="rect">
              <a:avLst/>
            </a:prstGeom>
            <a:noFill/>
          </p:spPr>
          <p:txBody>
            <a:bodyPr wrap="square">
              <a:spAutoFit/>
            </a:bodyPr>
            <a:lstStyle/>
            <a:p>
              <a:pPr algn="ctr"/>
              <a:r>
                <a:rPr lang="en-SG" sz="1000" i="1" dirty="0" err="1">
                  <a:solidFill>
                    <a:srgbClr val="002060"/>
                  </a:solidFill>
                  <a:latin typeface="Aptos Display" panose="020B0004020202020204" pitchFamily="34" charset="0"/>
                  <a:cs typeface="Arial" panose="020B0604020202020204" pitchFamily="34" charset="0"/>
                </a:rPr>
                <a:t>Nguồn</a:t>
              </a:r>
              <a:r>
                <a:rPr lang="en-SG" sz="1000" i="1" dirty="0">
                  <a:solidFill>
                    <a:srgbClr val="002060"/>
                  </a:solidFill>
                  <a:latin typeface="Aptos Display" panose="020B0004020202020204" pitchFamily="34" charset="0"/>
                  <a:cs typeface="Arial" panose="020B0604020202020204" pitchFamily="34" charset="0"/>
                </a:rPr>
                <a:t>: Nguyen et al. (2021) </a:t>
              </a:r>
              <a:r>
                <a:rPr lang="en-SG" sz="1000" b="0" i="1" dirty="0">
                  <a:solidFill>
                    <a:srgbClr val="002060"/>
                  </a:solidFill>
                  <a:effectLst/>
                  <a:latin typeface="Aptos Display" panose="020B0004020202020204" pitchFamily="34" charset="0"/>
                </a:rPr>
                <a:t>https://doi.org/10.1186/s12864-021-08076-1</a:t>
              </a:r>
              <a:endParaRPr lang="en-SG" sz="1000" i="1" dirty="0">
                <a:solidFill>
                  <a:srgbClr val="002060"/>
                </a:solidFill>
                <a:latin typeface="Aptos Display" panose="020B00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E261D851-0C60-5B0E-CF04-74176BC92A7C}"/>
              </a:ext>
            </a:extLst>
          </p:cNvPr>
          <p:cNvGrpSpPr/>
          <p:nvPr/>
        </p:nvGrpSpPr>
        <p:grpSpPr>
          <a:xfrm>
            <a:off x="5732985" y="1911985"/>
            <a:ext cx="6375541" cy="4667533"/>
            <a:chOff x="5763297" y="2161040"/>
            <a:chExt cx="6375541" cy="4667533"/>
          </a:xfrm>
        </p:grpSpPr>
        <p:sp>
          <p:nvSpPr>
            <p:cNvPr id="12" name="Rectangle: Rounded Corners 11">
              <a:extLst>
                <a:ext uri="{FF2B5EF4-FFF2-40B4-BE49-F238E27FC236}">
                  <a16:creationId xmlns:a16="http://schemas.microsoft.com/office/drawing/2014/main" id="{423F86A7-4CA6-91BB-FBE3-652FAF00DBD2}"/>
                </a:ext>
              </a:extLst>
            </p:cNvPr>
            <p:cNvSpPr/>
            <p:nvPr/>
          </p:nvSpPr>
          <p:spPr>
            <a:xfrm>
              <a:off x="5763297" y="2161040"/>
              <a:ext cx="6375541" cy="4667533"/>
            </a:xfrm>
            <a:prstGeom prst="roundRect">
              <a:avLst>
                <a:gd name="adj" fmla="val 2254"/>
              </a:avLst>
            </a:prstGeom>
            <a:solidFill>
              <a:srgbClr val="FFFFCC"/>
            </a:solidFill>
            <a:ln>
              <a:solidFill>
                <a:srgbClr val="FFFFCC"/>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1" name="TextBox 10">
              <a:extLst>
                <a:ext uri="{FF2B5EF4-FFF2-40B4-BE49-F238E27FC236}">
                  <a16:creationId xmlns:a16="http://schemas.microsoft.com/office/drawing/2014/main" id="{B10CFEC4-D953-F0BA-B943-A4EA5E951243}"/>
                </a:ext>
              </a:extLst>
            </p:cNvPr>
            <p:cNvSpPr txBox="1"/>
            <p:nvPr/>
          </p:nvSpPr>
          <p:spPr>
            <a:xfrm>
              <a:off x="5825558" y="2248037"/>
              <a:ext cx="6091275" cy="4493538"/>
            </a:xfrm>
            <a:prstGeom prst="rect">
              <a:avLst/>
            </a:prstGeom>
            <a:noFill/>
          </p:spPr>
          <p:txBody>
            <a:bodyPr wrap="square">
              <a:spAutoFit/>
            </a:bodyPr>
            <a:lstStyle/>
            <a:p>
              <a:pPr marL="342900" indent="-342900" algn="just">
                <a:buFont typeface="Arial" panose="020B0604020202020204" pitchFamily="34" charset="0"/>
                <a:buChar char="•"/>
              </a:pPr>
              <a:r>
                <a:rPr lang="en-US" sz="2200" dirty="0" err="1">
                  <a:solidFill>
                    <a:srgbClr val="002060"/>
                  </a:solidFill>
                  <a:latin typeface="+mj-lt"/>
                  <a:cs typeface="Arial" panose="020B0604020202020204" pitchFamily="34" charset="0"/>
                </a:rPr>
                <a:t>Ví</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dụ</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các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cây</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cải</a:t>
              </a:r>
              <a:r>
                <a:rPr lang="en-US" sz="2200" dirty="0">
                  <a:solidFill>
                    <a:srgbClr val="002060"/>
                  </a:solidFill>
                  <a:latin typeface="+mj-lt"/>
                  <a:cs typeface="Arial" panose="020B0604020202020204" pitchFamily="34" charset="0"/>
                </a:rPr>
                <a:t> non </a:t>
              </a:r>
              <a:r>
                <a:rPr lang="en-US" sz="2200" dirty="0" err="1">
                  <a:solidFill>
                    <a:srgbClr val="002060"/>
                  </a:solidFill>
                  <a:latin typeface="+mj-lt"/>
                  <a:cs typeface="Arial" panose="020B0604020202020204" pitchFamily="34" charset="0"/>
                </a:rPr>
                <a:t>sẽ</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phản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ứng</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kéo</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dài</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thân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trụ</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hạ</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diệp</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khi</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được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trồng</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trong</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điều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kiện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mật</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độ</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cao</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hoặc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bị</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che</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sáng</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bởi</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các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cây</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lớn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điều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kiện</a:t>
              </a:r>
              <a:r>
                <a:rPr lang="en-US" sz="2200" dirty="0">
                  <a:solidFill>
                    <a:srgbClr val="002060"/>
                  </a:solidFill>
                  <a:latin typeface="+mj-lt"/>
                  <a:cs typeface="Arial" panose="020B0604020202020204" pitchFamily="34" charset="0"/>
                </a:rPr>
                <a:t> S) so </a:t>
              </a:r>
              <a:r>
                <a:rPr lang="en-US" sz="2200" dirty="0" err="1">
                  <a:solidFill>
                    <a:srgbClr val="002060"/>
                  </a:solidFill>
                  <a:latin typeface="+mj-lt"/>
                  <a:cs typeface="Arial" panose="020B0604020202020204" pitchFamily="34" charset="0"/>
                </a:rPr>
                <a:t>với</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điều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kiện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ánh</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sáng</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đầy</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đủ</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điều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kiện</a:t>
              </a:r>
              <a:r>
                <a:rPr lang="en-US" sz="2200" dirty="0">
                  <a:solidFill>
                    <a:srgbClr val="002060"/>
                  </a:solidFill>
                  <a:latin typeface="+mj-lt"/>
                  <a:cs typeface="Arial" panose="020B0604020202020204" pitchFamily="34" charset="0"/>
                </a:rPr>
                <a:t> L). </a:t>
              </a:r>
            </a:p>
            <a:p>
              <a:pPr marL="342900" indent="-342900" algn="just">
                <a:buFont typeface="Arial" panose="020B0604020202020204" pitchFamily="34" charset="0"/>
                <a:buChar char="•"/>
              </a:pPr>
              <a:endParaRPr lang="en-US" sz="2200" dirty="0">
                <a:solidFill>
                  <a:srgbClr val="002060"/>
                </a:solidFill>
                <a:latin typeface="+mj-lt"/>
                <a:cs typeface="Arial" panose="020B0604020202020204" pitchFamily="34" charset="0"/>
              </a:endParaRPr>
            </a:p>
            <a:p>
              <a:pPr marL="342900" indent="-342900" algn="just">
                <a:buFont typeface="Arial" panose="020B0604020202020204" pitchFamily="34" charset="0"/>
                <a:buChar char="•"/>
              </a:pPr>
              <a:r>
                <a:rPr lang="en-US" sz="2200" dirty="0">
                  <a:solidFill>
                    <a:srgbClr val="002060"/>
                  </a:solidFill>
                  <a:latin typeface="+mj-lt"/>
                  <a:cs typeface="Arial" panose="020B0604020202020204" pitchFamily="34" charset="0"/>
                </a:rPr>
                <a:t>Khi </a:t>
              </a:r>
              <a:r>
                <a:rPr lang="en-US" sz="2200" dirty="0" err="1">
                  <a:solidFill>
                    <a:srgbClr val="002060"/>
                  </a:solidFill>
                  <a:latin typeface="+mj-lt"/>
                  <a:cs typeface="Arial" panose="020B0604020202020204" pitchFamily="34" charset="0"/>
                </a:rPr>
                <a:t>cây</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cảm</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nhận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được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môi</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trường</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thiếu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ánh</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sáng</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một</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số</a:t>
              </a:r>
              <a:r>
                <a:rPr lang="en-US" sz="2200" dirty="0">
                  <a:solidFill>
                    <a:srgbClr val="002060"/>
                  </a:solidFill>
                  <a:latin typeface="+mj-lt"/>
                  <a:cs typeface="Arial" panose="020B0604020202020204" pitchFamily="34" charset="0"/>
                </a:rPr>
                <a:t> gene </a:t>
              </a:r>
              <a:r>
                <a:rPr lang="en-US" sz="2200" dirty="0" err="1">
                  <a:solidFill>
                    <a:srgbClr val="002060"/>
                  </a:solidFill>
                  <a:latin typeface="+mj-lt"/>
                  <a:cs typeface="Arial" panose="020B0604020202020204" pitchFamily="34" charset="0"/>
                </a:rPr>
                <a:t>sẽ</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biểu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hiện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ra</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các</a:t>
              </a:r>
              <a:r>
                <a:rPr lang="en-US" sz="2200" dirty="0">
                  <a:solidFill>
                    <a:srgbClr val="002060"/>
                  </a:solidFill>
                  <a:latin typeface="+mj-lt"/>
                  <a:cs typeface="Arial" panose="020B0604020202020204" pitchFamily="34" charset="0"/>
                </a:rPr>
                <a:t> protein </a:t>
              </a:r>
              <a:r>
                <a:rPr lang="en-US" sz="2200" dirty="0" err="1">
                  <a:solidFill>
                    <a:srgbClr val="002060"/>
                  </a:solidFill>
                  <a:latin typeface="+mj-lt"/>
                  <a:cs typeface="Arial" panose="020B0604020202020204" pitchFamily="34" charset="0"/>
                </a:rPr>
                <a:t>khác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nhau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có</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chức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năng</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kích</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thích</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cây</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kéo</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dài</a:t>
              </a:r>
              <a:r>
                <a:rPr lang="en-US" sz="2200" dirty="0">
                  <a:solidFill>
                    <a:srgbClr val="002060"/>
                  </a:solidFill>
                  <a:latin typeface="+mj-lt"/>
                  <a:cs typeface="Arial" panose="020B0604020202020204" pitchFamily="34" charset="0"/>
                </a:rPr>
                <a:t>.</a:t>
              </a:r>
            </a:p>
            <a:p>
              <a:pPr marL="342900" indent="-342900" algn="just">
                <a:buFont typeface="Arial" panose="020B0604020202020204" pitchFamily="34" charset="0"/>
                <a:buChar char="•"/>
              </a:pPr>
              <a:endParaRPr lang="en-US" sz="2200" dirty="0">
                <a:solidFill>
                  <a:srgbClr val="002060"/>
                </a:solidFill>
                <a:latin typeface="+mj-lt"/>
                <a:cs typeface="Arial" panose="020B0604020202020204" pitchFamily="34" charset="0"/>
              </a:endParaRPr>
            </a:p>
            <a:p>
              <a:pPr marL="342900" indent="-342900" algn="just">
                <a:buFont typeface="Arial" panose="020B0604020202020204" pitchFamily="34" charset="0"/>
                <a:buChar char="•"/>
              </a:pPr>
              <a:r>
                <a:rPr lang="en-US" sz="2200" dirty="0" err="1">
                  <a:solidFill>
                    <a:srgbClr val="002060"/>
                  </a:solidFill>
                  <a:latin typeface="+mj-lt"/>
                  <a:cs typeface="Arial" panose="020B0604020202020204" pitchFamily="34" charset="0"/>
                </a:rPr>
                <a:t>Việc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biểu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hiện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từ</a:t>
              </a:r>
              <a:r>
                <a:rPr lang="en-US" sz="2200" dirty="0">
                  <a:solidFill>
                    <a:srgbClr val="002060"/>
                  </a:solidFill>
                  <a:latin typeface="+mj-lt"/>
                  <a:cs typeface="Arial" panose="020B0604020202020204" pitchFamily="34" charset="0"/>
                </a:rPr>
                <a:t> gene </a:t>
              </a:r>
              <a:r>
                <a:rPr lang="en-US" sz="2200" dirty="0" err="1">
                  <a:solidFill>
                    <a:srgbClr val="002060"/>
                  </a:solidFill>
                  <a:latin typeface="+mj-lt"/>
                  <a:cs typeface="Arial" panose="020B0604020202020204" pitchFamily="34" charset="0"/>
                </a:rPr>
                <a:t>ra</a:t>
              </a:r>
              <a:r>
                <a:rPr lang="en-US" sz="2200" dirty="0">
                  <a:solidFill>
                    <a:srgbClr val="002060"/>
                  </a:solidFill>
                  <a:latin typeface="+mj-lt"/>
                  <a:cs typeface="Arial" panose="020B0604020202020204" pitchFamily="34" charset="0"/>
                </a:rPr>
                <a:t> protein </a:t>
              </a:r>
              <a:r>
                <a:rPr lang="en-US" sz="2200" dirty="0" err="1">
                  <a:solidFill>
                    <a:srgbClr val="002060"/>
                  </a:solidFill>
                  <a:latin typeface="+mj-lt"/>
                  <a:cs typeface="Arial" panose="020B0604020202020204" pitchFamily="34" charset="0"/>
                </a:rPr>
                <a:t>có</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thể</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được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kiểm</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soát</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bởi</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nhiều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yếu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tố</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khác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nhau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Đặc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biệt</a:t>
              </a:r>
              <a:r>
                <a:rPr lang="en-US" sz="2200" dirty="0">
                  <a:solidFill>
                    <a:srgbClr val="002060"/>
                  </a:solidFill>
                  <a:latin typeface="+mj-lt"/>
                  <a:cs typeface="Arial" panose="020B0604020202020204" pitchFamily="34" charset="0"/>
                </a:rPr>
                <a:t>, ở </a:t>
              </a:r>
              <a:r>
                <a:rPr lang="en-US" sz="2200" dirty="0" err="1">
                  <a:solidFill>
                    <a:srgbClr val="002060"/>
                  </a:solidFill>
                  <a:latin typeface="+mj-lt"/>
                  <a:cs typeface="Arial" panose="020B0604020202020204" pitchFamily="34" charset="0"/>
                </a:rPr>
                <a:t>bước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phiên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mã</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yếu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tố</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cấu</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trúc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nhiễm</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sắc</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chất</a:t>
              </a:r>
              <a:r>
                <a:rPr lang="en-US" sz="2200" dirty="0">
                  <a:solidFill>
                    <a:srgbClr val="002060"/>
                  </a:solidFill>
                  <a:latin typeface="+mj-lt"/>
                  <a:cs typeface="Arial" panose="020B0604020202020204" pitchFamily="34" charset="0"/>
                </a:rPr>
                <a:t> (chromatin) </a:t>
              </a:r>
              <a:r>
                <a:rPr lang="en-US" sz="2200" dirty="0" err="1">
                  <a:solidFill>
                    <a:srgbClr val="002060"/>
                  </a:solidFill>
                  <a:latin typeface="+mj-lt"/>
                  <a:cs typeface="Arial" panose="020B0604020202020204" pitchFamily="34" charset="0"/>
                </a:rPr>
                <a:t>đóng</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vai</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trò</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rất</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quan</a:t>
              </a:r>
              <a:r>
                <a:rPr lang="en-US" sz="2200" dirty="0">
                  <a:solidFill>
                    <a:srgbClr val="002060"/>
                  </a:solidFill>
                  <a:latin typeface="+mj-lt"/>
                  <a:cs typeface="Arial" panose="020B0604020202020204" pitchFamily="34" charset="0"/>
                </a:rPr>
                <a:t> </a:t>
              </a:r>
              <a:r>
                <a:rPr lang="en-US" sz="2200" dirty="0" err="1">
                  <a:solidFill>
                    <a:srgbClr val="002060"/>
                  </a:solidFill>
                  <a:latin typeface="+mj-lt"/>
                  <a:cs typeface="Arial" panose="020B0604020202020204" pitchFamily="34" charset="0"/>
                </a:rPr>
                <a:t>trọng</a:t>
              </a:r>
              <a:r>
                <a:rPr lang="en-US" sz="2200" dirty="0">
                  <a:solidFill>
                    <a:srgbClr val="002060"/>
                  </a:solidFill>
                  <a:latin typeface="+mj-lt"/>
                  <a:cs typeface="Arial" panose="020B0604020202020204" pitchFamily="34" charset="0"/>
                </a:rPr>
                <a:t>.</a:t>
              </a:r>
              <a:endParaRPr lang="en-SG" sz="2200" dirty="0">
                <a:solidFill>
                  <a:srgbClr val="002060"/>
                </a:solidFill>
                <a:latin typeface="+mj-lt"/>
                <a:cs typeface="Arial" panose="020B0604020202020204" pitchFamily="34" charset="0"/>
              </a:endParaRPr>
            </a:p>
          </p:txBody>
        </p:sp>
      </p:grpSp>
      <p:grpSp>
        <p:nvGrpSpPr>
          <p:cNvPr id="6" name="Group 5">
            <a:extLst>
              <a:ext uri="{FF2B5EF4-FFF2-40B4-BE49-F238E27FC236}">
                <a16:creationId xmlns:a16="http://schemas.microsoft.com/office/drawing/2014/main" id="{55294411-3EA7-7D44-18D2-8CED726082AC}"/>
              </a:ext>
            </a:extLst>
          </p:cNvPr>
          <p:cNvGrpSpPr/>
          <p:nvPr/>
        </p:nvGrpSpPr>
        <p:grpSpPr>
          <a:xfrm>
            <a:off x="0" y="-14027"/>
            <a:ext cx="12192000" cy="855639"/>
            <a:chOff x="0" y="-14027"/>
            <a:chExt cx="12192000" cy="855639"/>
          </a:xfrm>
        </p:grpSpPr>
        <p:sp>
          <p:nvSpPr>
            <p:cNvPr id="14" name="Rectangle 13">
              <a:extLst>
                <a:ext uri="{FF2B5EF4-FFF2-40B4-BE49-F238E27FC236}">
                  <a16:creationId xmlns:a16="http://schemas.microsoft.com/office/drawing/2014/main" id="{950F11A9-DEDD-1EA8-71DD-8B5BB64B463C}"/>
                </a:ext>
              </a:extLst>
            </p:cNvPr>
            <p:cNvSpPr/>
            <p:nvPr/>
          </p:nvSpPr>
          <p:spPr>
            <a:xfrm>
              <a:off x="0" y="-14027"/>
              <a:ext cx="12192000" cy="855639"/>
            </a:xfrm>
            <a:prstGeom prst="rect">
              <a:avLst/>
            </a:prstGeom>
            <a:solidFill>
              <a:schemeClr val="accent3">
                <a:lumMod val="20000"/>
                <a:lumOff val="80000"/>
              </a:schemeClr>
            </a:solidFill>
            <a:ln>
              <a:solidFill>
                <a:schemeClr val="accent3">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5" name="TextBox 14">
              <a:extLst>
                <a:ext uri="{FF2B5EF4-FFF2-40B4-BE49-F238E27FC236}">
                  <a16:creationId xmlns:a16="http://schemas.microsoft.com/office/drawing/2014/main" id="{0EE17091-5A43-4477-044A-075501E463C6}"/>
                </a:ext>
              </a:extLst>
            </p:cNvPr>
            <p:cNvSpPr txBox="1"/>
            <p:nvPr/>
          </p:nvSpPr>
          <p:spPr>
            <a:xfrm>
              <a:off x="1" y="83548"/>
              <a:ext cx="12191999" cy="553998"/>
            </a:xfrm>
            <a:prstGeom prst="rect">
              <a:avLst/>
            </a:prstGeom>
            <a:noFill/>
          </p:spPr>
          <p:txBody>
            <a:bodyPr wrap="square">
              <a:spAutoFit/>
            </a:bodyPr>
            <a:lstStyle/>
            <a:p>
              <a:pPr marL="0" indent="0" algn="ctr">
                <a:buNone/>
              </a:pPr>
              <a:r>
                <a:rPr lang="vi-VN" altLang="en-US" sz="3000" b="1" dirty="0">
                  <a:solidFill>
                    <a:srgbClr val="990000"/>
                  </a:solidFill>
                  <a:latin typeface="Aptos Display" panose="020B0004020202020204" pitchFamily="34" charset="0"/>
                  <a:cs typeface="Arial" panose="020B0604020202020204" pitchFamily="34" charset="0"/>
                </a:rPr>
                <a:t>Chủ đề 1.1. Khái quát về epigenetics ở thực vật</a:t>
              </a:r>
              <a:endParaRPr lang="en-US" altLang="en-US" sz="3000" b="1" dirty="0">
                <a:solidFill>
                  <a:srgbClr val="990000"/>
                </a:solidFill>
                <a:latin typeface="Aptos Display" panose="020B0004020202020204" pitchFamily="34" charset="0"/>
                <a:cs typeface="Arial" panose="020B0604020202020204" pitchFamily="34" charset="0"/>
              </a:endParaRPr>
            </a:p>
          </p:txBody>
        </p:sp>
      </p:grpSp>
    </p:spTree>
    <p:extLst>
      <p:ext uri="{BB962C8B-B14F-4D97-AF65-F5344CB8AC3E}">
        <p14:creationId xmlns:p14="http://schemas.microsoft.com/office/powerpoint/2010/main" val="3253010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911</TotalTime>
  <Words>4319</Words>
  <Application>Microsoft Office PowerPoint</Application>
  <PresentationFormat>Widescreen</PresentationFormat>
  <Paragraphs>174</Paragraphs>
  <Slides>32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Aptos Display</vt:lpstr>
      <vt:lpstr>Arial</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Nguyen Hoai Nguyen</dc:creator>
  <cp:lastModifiedBy>Nguyen Hoai Nguyen</cp:lastModifiedBy>
  <cp:revision>50</cp:revision>
  <dcterms:created xsi:type="dcterms:W3CDTF">2025-02-11T15:29:05Z</dcterms:created>
  <dcterms:modified xsi:type="dcterms:W3CDTF">2025-05-06T02:45:35Z</dcterms:modified>
</cp:coreProperties>
</file>